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sldIdLst>
    <p:sldId id="304" r:id="rId5"/>
    <p:sldId id="314" r:id="rId6"/>
    <p:sldId id="308" r:id="rId7"/>
    <p:sldId id="288" r:id="rId8"/>
    <p:sldId id="299" r:id="rId9"/>
    <p:sldId id="310" r:id="rId10"/>
    <p:sldId id="327" r:id="rId11"/>
    <p:sldId id="258" r:id="rId12"/>
    <p:sldId id="324" r:id="rId13"/>
    <p:sldId id="319" r:id="rId14"/>
    <p:sldId id="328" r:id="rId15"/>
    <p:sldId id="320" r:id="rId16"/>
    <p:sldId id="329" r:id="rId17"/>
    <p:sldId id="321" r:id="rId18"/>
    <p:sldId id="322" r:id="rId19"/>
    <p:sldId id="323" r:id="rId20"/>
    <p:sldId id="325" r:id="rId21"/>
    <p:sldId id="326" r:id="rId22"/>
    <p:sldId id="330" r:id="rId23"/>
    <p:sldId id="275" r:id="rId24"/>
    <p:sldId id="301" r:id="rId25"/>
    <p:sldId id="311" r:id="rId26"/>
    <p:sldId id="3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169DD-D243-4DA8-BCB0-2FB8EC4A41AC}" v="2" dt="2022-12-29T14:23:45.052"/>
    <p1510:client id="{607345E3-1442-FC79-8021-25AA5EAE5E05}" v="380" dt="2023-01-03T19:06:01.744"/>
    <p1510:client id="{65EF0FE1-AB46-BD3C-2401-EB8438FD4F79}" v="6" dt="2023-01-03T19:15:41.773"/>
    <p1510:client id="{BCFC2F36-729B-4D19-A6CE-17F8A63FDE3A}" v="428" dt="2022-12-29T08:23:00.744"/>
    <p1510:client id="{CB2FE483-0197-0F5A-1045-28C3CF28FE38}" v="487" dt="2022-12-29T12:45:21.921"/>
    <p1510:client id="{D8E078D6-982A-9332-7C4F-11B0CC4EC3DC}" v="1226" dt="2023-01-06T19:11:42.922"/>
    <p1510:client id="{F7A42238-62B0-E21E-5DB1-D4739FCB820F}" v="146" dt="2023-01-04T20:06:05.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3750" autoAdjust="0"/>
  </p:normalViewPr>
  <p:slideViewPr>
    <p:cSldViewPr snapToGrid="0">
      <p:cViewPr varScale="1">
        <p:scale>
          <a:sx n="75" d="100"/>
          <a:sy n="75" d="100"/>
        </p:scale>
        <p:origin x="53" y="40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fld id="{B727BD17-B96B-47C7-A763-A19822B85097}" type="datetime1">
              <a:rPr lang="en-US" smtClean="0"/>
              <a:t>1/6/2023</a:t>
            </a:fld>
            <a:endParaRPr lang="en-US" dirty="0"/>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5CAE2E90-5711-446F-8F60-A28FACDC5114}" type="datetime1">
              <a:rPr lang="en-US" smtClean="0"/>
              <a:t>1/6/2023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fld id="{A598D756-CA9A-4AED-9711-C0BE5E9AB5E0}" type="datetime1">
              <a:rPr lang="en-US" smtClean="0"/>
              <a:t>1/6/2023</a:t>
            </a:fld>
            <a:endParaRPr lang="en-US" dirty="0"/>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9D6BCFA6-66A6-4696-8C84-96F0F66CB310}" type="datetime1">
              <a:rPr lang="en-US" smtClean="0"/>
              <a:t>1/6/2023</a:t>
            </a:fld>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fld id="{2FC143D4-ED92-46F1-ACE1-31EEF7357DA2}" type="datetime1">
              <a:rPr lang="en-US" smtClean="0"/>
              <a:t>1/6/2023</a:t>
            </a:fld>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fld id="{8ACAEA48-13B1-480B-B8DF-983230343A0E}" type="datetime1">
              <a:rPr lang="en-US" smtClean="0"/>
              <a:t>1/6/2023</a:t>
            </a:fld>
            <a:endParaRPr lang="en-US" dirty="0"/>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4BB6DA19-CF4A-47DA-AE81-934C6CC06916}"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1E046FD7-D06C-492D-9197-65A53A04F175}" type="datetime1">
              <a:rPr lang="en-US" smtClean="0"/>
              <a:t>1/6/2023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fld id="{EAF15C44-B6D6-4B27-811A-D2B32A443E76}" type="datetime1">
              <a:rPr lang="en-US" smtClean="0"/>
              <a:t>1/6/2023</a:t>
            </a:fld>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6DD15E63-C44F-4D15-80AC-7F1B4A12F48B}"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fld id="{607F3AE4-B6FC-4AE8-A0FB-E4F78FE3FC8A}"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9FD060AA-5A83-4571-9FC6-F5D2271C95EF}"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FC8A7A55-7AA8-49A2-8126-202D3E82823F}"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fld id="{B37348D1-12A4-416D-BF8D-6C443F7FCC94}" type="datetime1">
              <a:rPr lang="en-US" smtClean="0"/>
              <a:t>1/6/2023</a:t>
            </a:fld>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fld id="{C28F0659-166E-4864-B84B-32FE875D15C0}" type="datetime1">
              <a:rPr lang="en-US" smtClean="0"/>
              <a:t>1/6/2023</a:t>
            </a:fld>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150450CC-3C7F-4901-B1BF-E13F254C5021}"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7856F6F0-6CD0-4AA1-B5D7-29ED817C7A18}" type="datetime1">
              <a:rPr lang="en-US" smtClean="0"/>
              <a:t>1/6/2023</a:t>
            </a:fld>
            <a:endParaRPr lang="en-US" dirty="0"/>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fld id="{BF14BCB6-CF66-4A70-9DA5-AD68E182AB0D}" type="datetime1">
              <a:rPr lang="en-US" smtClean="0"/>
              <a:t>1/6/2023</a:t>
            </a:fld>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EB64378F-3F3B-457F-ACC1-618A8842B67A}"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fld id="{5497A666-EFF5-43E6-8268-0A10337BF30F}" type="datetime1">
              <a:rPr lang="en-US" smtClean="0"/>
              <a:t>1/6/2023</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fld id="{B6606C81-6988-4D1F-A2AC-09DC292C8BB0}" type="datetime1">
              <a:rPr lang="en-US" smtClean="0"/>
              <a:t>1/6/2023</a:t>
            </a:fld>
            <a:endParaRPr lang="en-US" dirty="0"/>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fld id="{46B9CADA-54EB-4B8E-9E60-06B1A1631087}" type="datetime1">
              <a:rPr lang="en-US" smtClean="0"/>
              <a:t>1/6/2023</a:t>
            </a:fld>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sldNum="0"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127260" y="1085939"/>
            <a:ext cx="4379976" cy="1547583"/>
          </a:xfrm>
        </p:spPr>
        <p:txBody>
          <a:bodyPr>
            <a:noAutofit/>
          </a:bodyPr>
          <a:lstStyle/>
          <a:p>
            <a:r>
              <a:rPr lang="en-US" sz="2000" b="1" i="0" dirty="0">
                <a:effectLst/>
              </a:rPr>
              <a:t>Circuits and Systems Performance Benchmarking using M</a:t>
            </a:r>
            <a:r>
              <a:rPr lang="tr-TR" sz="2000" b="1" i="0" dirty="0" err="1">
                <a:effectLst/>
              </a:rPr>
              <a:t>achıne</a:t>
            </a:r>
            <a:r>
              <a:rPr lang="tr-TR" sz="2000" b="1" i="0" dirty="0">
                <a:effectLst/>
              </a:rPr>
              <a:t> </a:t>
            </a:r>
            <a:r>
              <a:rPr lang="tr-TR" sz="2000" b="1" i="0" dirty="0" err="1">
                <a:effectLst/>
              </a:rPr>
              <a:t>learnıng</a:t>
            </a:r>
            <a:endParaRPr lang="en-US" sz="20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127260" y="3049702"/>
            <a:ext cx="4734394" cy="1508276"/>
          </a:xfrm>
        </p:spPr>
        <p:txBody>
          <a:bodyPr vert="horz" lIns="91440" tIns="45720" rIns="91440" bIns="45720" rtlCol="0" anchor="t">
            <a:normAutofit/>
          </a:bodyPr>
          <a:lstStyle/>
          <a:p>
            <a:r>
              <a:rPr lang="tr-TR" dirty="0"/>
              <a:t>Final Presentation </a:t>
            </a:r>
            <a:r>
              <a:rPr lang="tr-TR" dirty="0" err="1"/>
              <a:t>for</a:t>
            </a:r>
            <a:r>
              <a:rPr lang="tr-TR" dirty="0"/>
              <a:t> PURE</a:t>
            </a:r>
            <a:endParaRPr lang="en-US" dirty="0"/>
          </a:p>
          <a:p>
            <a:r>
              <a:rPr lang="en-US" dirty="0"/>
              <a:t>Supervisor: Korkut Tokgöz</a:t>
            </a:r>
            <a:endParaRPr lang="tr-TR" dirty="0"/>
          </a:p>
          <a:p>
            <a:r>
              <a:rPr lang="en-US" dirty="0"/>
              <a:t>Members: Deniz Batu, Emir </a:t>
            </a:r>
            <a:r>
              <a:rPr lang="en-US" dirty="0" err="1"/>
              <a:t>Kantul</a:t>
            </a:r>
            <a:r>
              <a:rPr lang="en-US" dirty="0"/>
              <a:t>, </a:t>
            </a:r>
            <a:br>
              <a:rPr lang="en-US" dirty="0"/>
            </a:br>
            <a:r>
              <a:rPr lang="en-US" dirty="0"/>
              <a:t>Furkan Akgün</a:t>
            </a:r>
          </a:p>
        </p:txBody>
      </p:sp>
      <p:pic>
        <p:nvPicPr>
          <p:cNvPr id="2" name="Resim 2" descr="metin içeren bir resim&#10;&#10;Açıklama otomatik olarak oluşturuldu">
            <a:extLst>
              <a:ext uri="{FF2B5EF4-FFF2-40B4-BE49-F238E27FC236}">
                <a16:creationId xmlns:a16="http://schemas.microsoft.com/office/drawing/2014/main" id="{EF0E3C4F-614C-1AE7-47EE-99B5CD5A60AB}"/>
              </a:ext>
            </a:extLst>
          </p:cNvPr>
          <p:cNvPicPr>
            <a:picLocks noChangeAspect="1"/>
          </p:cNvPicPr>
          <p:nvPr/>
        </p:nvPicPr>
        <p:blipFill>
          <a:blip r:embed="rId2"/>
          <a:stretch>
            <a:fillRect/>
          </a:stretch>
        </p:blipFill>
        <p:spPr>
          <a:xfrm>
            <a:off x="10862733" y="6140622"/>
            <a:ext cx="1198034" cy="514004"/>
          </a:xfrm>
          <a:prstGeom prst="rect">
            <a:avLst/>
          </a:prstGeom>
        </p:spPr>
      </p:pic>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2558-63AC-5E40-FC49-34C063707160}"/>
              </a:ext>
            </a:extLst>
          </p:cNvPr>
          <p:cNvSpPr>
            <a:spLocks noGrp="1"/>
          </p:cNvSpPr>
          <p:nvPr>
            <p:ph type="title"/>
          </p:nvPr>
        </p:nvSpPr>
        <p:spPr/>
        <p:txBody>
          <a:bodyPr/>
          <a:lstStyle/>
          <a:p>
            <a:r>
              <a:rPr lang="tr-TR" cap="none" dirty="0" err="1"/>
              <a:t>What</a:t>
            </a:r>
            <a:r>
              <a:rPr lang="tr-TR" cap="none" dirty="0"/>
              <a:t> is </a:t>
            </a:r>
            <a:r>
              <a:rPr lang="tr-TR" cap="none" dirty="0" err="1"/>
              <a:t>Next</a:t>
            </a:r>
            <a:r>
              <a:rPr lang="tr-TR" cap="none" dirty="0"/>
              <a:t>?</a:t>
            </a:r>
            <a:endParaRPr lang="en-US" cap="none" dirty="0"/>
          </a:p>
        </p:txBody>
      </p:sp>
      <p:sp>
        <p:nvSpPr>
          <p:cNvPr id="3" name="Content Placeholder 2">
            <a:extLst>
              <a:ext uri="{FF2B5EF4-FFF2-40B4-BE49-F238E27FC236}">
                <a16:creationId xmlns:a16="http://schemas.microsoft.com/office/drawing/2014/main" id="{48A268C8-E6C1-46DD-5395-3D864E67ED20}"/>
              </a:ext>
            </a:extLst>
          </p:cNvPr>
          <p:cNvSpPr>
            <a:spLocks noGrp="1"/>
          </p:cNvSpPr>
          <p:nvPr>
            <p:ph idx="1"/>
          </p:nvPr>
        </p:nvSpPr>
        <p:spPr/>
        <p:txBody>
          <a:bodyPr/>
          <a:lstStyle/>
          <a:p>
            <a:pPr marL="0" indent="0">
              <a:buNone/>
            </a:pPr>
            <a:r>
              <a:rPr lang="tr-TR" dirty="0" err="1"/>
              <a:t>It</a:t>
            </a:r>
            <a:r>
              <a:rPr lang="tr-TR" dirty="0"/>
              <a:t> has </a:t>
            </a:r>
            <a:r>
              <a:rPr lang="tr-TR" dirty="0" err="1"/>
              <a:t>been</a:t>
            </a:r>
            <a:r>
              <a:rPr lang="tr-TR" dirty="0"/>
              <a:t> </a:t>
            </a:r>
            <a:r>
              <a:rPr lang="tr-TR" dirty="0" err="1"/>
              <a:t>learned</a:t>
            </a:r>
            <a:r>
              <a:rPr lang="tr-TR" dirty="0"/>
              <a:t> </a:t>
            </a:r>
            <a:r>
              <a:rPr lang="tr-TR" dirty="0" err="1"/>
              <a:t>that</a:t>
            </a:r>
            <a:r>
              <a:rPr lang="tr-TR" dirty="0"/>
              <a:t> </a:t>
            </a:r>
            <a:r>
              <a:rPr lang="tr-TR" dirty="0" err="1"/>
              <a:t>these</a:t>
            </a:r>
            <a:r>
              <a:rPr lang="tr-TR" dirty="0"/>
              <a:t> </a:t>
            </a:r>
            <a:r>
              <a:rPr lang="tr-TR" dirty="0" err="1"/>
              <a:t>databases</a:t>
            </a:r>
            <a:r>
              <a:rPr lang="tr-TR" dirty="0"/>
              <a:t> can be </a:t>
            </a:r>
            <a:r>
              <a:rPr lang="tr-TR" dirty="0" err="1"/>
              <a:t>contacted</a:t>
            </a:r>
            <a:r>
              <a:rPr lang="tr-TR" dirty="0"/>
              <a:t> </a:t>
            </a:r>
            <a:r>
              <a:rPr lang="tr-TR" dirty="0" err="1"/>
              <a:t>to</a:t>
            </a:r>
            <a:r>
              <a:rPr lang="tr-TR" dirty="0"/>
              <a:t> </a:t>
            </a:r>
            <a:r>
              <a:rPr lang="tr-TR" dirty="0" err="1"/>
              <a:t>access</a:t>
            </a:r>
            <a:r>
              <a:rPr lang="tr-TR" dirty="0"/>
              <a:t> </a:t>
            </a:r>
            <a:r>
              <a:rPr lang="tr-TR" dirty="0" err="1"/>
              <a:t>requested</a:t>
            </a:r>
            <a:r>
              <a:rPr lang="tr-TR" dirty="0"/>
              <a:t> </a:t>
            </a:r>
            <a:r>
              <a:rPr lang="tr-TR" dirty="0" err="1"/>
              <a:t>papers</a:t>
            </a:r>
            <a:r>
              <a:rPr lang="tr-TR" dirty="0"/>
              <a:t> in </a:t>
            </a:r>
            <a:r>
              <a:rPr lang="tr-TR" dirty="0" err="1"/>
              <a:t>bulk</a:t>
            </a:r>
            <a:r>
              <a:rPr lang="tr-TR" dirty="0"/>
              <a:t> </a:t>
            </a:r>
            <a:r>
              <a:rPr lang="tr-TR" dirty="0" err="1"/>
              <a:t>for</a:t>
            </a:r>
            <a:r>
              <a:rPr lang="tr-TR" dirty="0"/>
              <a:t> </a:t>
            </a:r>
            <a:r>
              <a:rPr lang="tr-TR" dirty="0" err="1"/>
              <a:t>scientific</a:t>
            </a:r>
            <a:r>
              <a:rPr lang="tr-TR" dirty="0"/>
              <a:t> </a:t>
            </a:r>
            <a:r>
              <a:rPr lang="tr-TR" dirty="0" err="1"/>
              <a:t>purposes</a:t>
            </a:r>
            <a:endParaRPr lang="tr-TR" dirty="0"/>
          </a:p>
          <a:p>
            <a:pPr marL="0" indent="0">
              <a:buNone/>
            </a:pPr>
            <a:endParaRPr lang="tr-TR" dirty="0"/>
          </a:p>
          <a:p>
            <a:pPr marL="0" indent="0">
              <a:buNone/>
            </a:pPr>
            <a:r>
              <a:rPr lang="tr-TR" dirty="0" err="1"/>
              <a:t>It</a:t>
            </a:r>
            <a:r>
              <a:rPr lang="tr-TR" dirty="0"/>
              <a:t> is </a:t>
            </a:r>
            <a:r>
              <a:rPr lang="tr-TR" dirty="0" err="1"/>
              <a:t>aimed</a:t>
            </a:r>
            <a:r>
              <a:rPr lang="tr-TR" dirty="0"/>
              <a:t> </a:t>
            </a:r>
            <a:r>
              <a:rPr lang="tr-TR" dirty="0" err="1"/>
              <a:t>to</a:t>
            </a:r>
            <a:r>
              <a:rPr lang="tr-TR" dirty="0"/>
              <a:t> </a:t>
            </a:r>
            <a:r>
              <a:rPr lang="tr-TR" dirty="0" err="1"/>
              <a:t>present</a:t>
            </a:r>
            <a:r>
              <a:rPr lang="tr-TR" dirty="0"/>
              <a:t> </a:t>
            </a:r>
            <a:r>
              <a:rPr lang="tr-TR" dirty="0" err="1"/>
              <a:t>these</a:t>
            </a:r>
            <a:r>
              <a:rPr lang="tr-TR" dirty="0"/>
              <a:t> </a:t>
            </a:r>
            <a:r>
              <a:rPr lang="tr-TR" dirty="0" err="1"/>
              <a:t>authorities</a:t>
            </a:r>
            <a:r>
              <a:rPr lang="tr-TR" dirty="0"/>
              <a:t> </a:t>
            </a:r>
            <a:r>
              <a:rPr lang="tr-TR" dirty="0" err="1"/>
              <a:t>with</a:t>
            </a:r>
            <a:r>
              <a:rPr lang="tr-TR" dirty="0"/>
              <a:t> </a:t>
            </a:r>
            <a:r>
              <a:rPr lang="tr-TR" dirty="0" err="1"/>
              <a:t>concrete</a:t>
            </a:r>
            <a:r>
              <a:rPr lang="tr-TR" dirty="0"/>
              <a:t> </a:t>
            </a:r>
            <a:r>
              <a:rPr lang="tr-TR" dirty="0" err="1"/>
              <a:t>findings</a:t>
            </a:r>
            <a:r>
              <a:rPr lang="tr-TR" dirty="0"/>
              <a:t> of </a:t>
            </a:r>
            <a:r>
              <a:rPr lang="tr-TR" dirty="0" err="1"/>
              <a:t>this</a:t>
            </a:r>
            <a:r>
              <a:rPr lang="tr-TR" dirty="0"/>
              <a:t> </a:t>
            </a:r>
            <a:r>
              <a:rPr lang="tr-TR" dirty="0" err="1"/>
              <a:t>project</a:t>
            </a:r>
            <a:r>
              <a:rPr lang="tr-TR" dirty="0"/>
              <a:t> </a:t>
            </a:r>
            <a:r>
              <a:rPr lang="tr-TR" dirty="0" err="1"/>
              <a:t>to</a:t>
            </a:r>
            <a:r>
              <a:rPr lang="tr-TR" dirty="0"/>
              <a:t> </a:t>
            </a:r>
            <a:r>
              <a:rPr lang="tr-TR" dirty="0" err="1"/>
              <a:t>make</a:t>
            </a:r>
            <a:r>
              <a:rPr lang="tr-TR" dirty="0"/>
              <a:t> a </a:t>
            </a:r>
            <a:r>
              <a:rPr lang="tr-TR" dirty="0" err="1"/>
              <a:t>case</a:t>
            </a:r>
            <a:r>
              <a:rPr lang="tr-TR" dirty="0"/>
              <a:t> </a:t>
            </a:r>
            <a:r>
              <a:rPr lang="tr-TR" dirty="0" err="1"/>
              <a:t>for</a:t>
            </a:r>
            <a:r>
              <a:rPr lang="tr-TR" dirty="0"/>
              <a:t> </a:t>
            </a:r>
            <a:r>
              <a:rPr lang="tr-TR" dirty="0" err="1"/>
              <a:t>access</a:t>
            </a:r>
            <a:r>
              <a:rPr lang="tr-TR" dirty="0"/>
              <a:t> </a:t>
            </a:r>
            <a:r>
              <a:rPr lang="tr-TR" dirty="0" err="1"/>
              <a:t>authorization</a:t>
            </a:r>
            <a:endParaRPr lang="tr-TR" dirty="0"/>
          </a:p>
          <a:p>
            <a:pPr marL="0" indent="0">
              <a:buNone/>
            </a:pPr>
            <a:endParaRPr lang="tr-TR" dirty="0"/>
          </a:p>
          <a:p>
            <a:pPr marL="0" indent="0">
              <a:buNone/>
            </a:pPr>
            <a:r>
              <a:rPr lang="tr-TR" dirty="0" err="1"/>
              <a:t>The</a:t>
            </a:r>
            <a:r>
              <a:rPr lang="tr-TR" dirty="0"/>
              <a:t> </a:t>
            </a:r>
            <a:r>
              <a:rPr lang="tr-TR" dirty="0" err="1"/>
              <a:t>gathered</a:t>
            </a:r>
            <a:r>
              <a:rPr lang="tr-TR" dirty="0"/>
              <a:t> </a:t>
            </a:r>
            <a:r>
              <a:rPr lang="tr-TR" dirty="0" err="1"/>
              <a:t>bulk</a:t>
            </a:r>
            <a:r>
              <a:rPr lang="tr-TR" dirty="0"/>
              <a:t> </a:t>
            </a:r>
            <a:r>
              <a:rPr lang="tr-TR" dirty="0" err="1"/>
              <a:t>papers</a:t>
            </a:r>
            <a:r>
              <a:rPr lang="tr-TR" dirty="0"/>
              <a:t> can be </a:t>
            </a:r>
            <a:r>
              <a:rPr lang="tr-TR" dirty="0" err="1"/>
              <a:t>processed</a:t>
            </a:r>
            <a:r>
              <a:rPr lang="tr-TR" dirty="0"/>
              <a:t> </a:t>
            </a:r>
            <a:r>
              <a:rPr lang="tr-TR" dirty="0" err="1"/>
              <a:t>with</a:t>
            </a:r>
            <a:r>
              <a:rPr lang="tr-TR" dirty="0"/>
              <a:t> </a:t>
            </a:r>
            <a:r>
              <a:rPr lang="tr-TR" dirty="0" err="1"/>
              <a:t>automation</a:t>
            </a:r>
            <a:r>
              <a:rPr lang="tr-TR" dirty="0"/>
              <a:t> </a:t>
            </a:r>
            <a:r>
              <a:rPr lang="tr-TR" dirty="0" err="1"/>
              <a:t>studios</a:t>
            </a:r>
            <a:r>
              <a:rPr lang="tr-TR" dirty="0"/>
              <a:t> </a:t>
            </a:r>
            <a:r>
              <a:rPr lang="tr-TR" dirty="0" err="1"/>
              <a:t>such</a:t>
            </a:r>
            <a:r>
              <a:rPr lang="tr-TR" dirty="0"/>
              <a:t> as </a:t>
            </a:r>
            <a:r>
              <a:rPr lang="tr-TR" dirty="0" err="1"/>
              <a:t>Ranorex</a:t>
            </a:r>
            <a:r>
              <a:rPr lang="tr-TR" dirty="0"/>
              <a:t> </a:t>
            </a:r>
            <a:r>
              <a:rPr lang="tr-TR" dirty="0" err="1"/>
              <a:t>or</a:t>
            </a:r>
            <a:r>
              <a:rPr lang="tr-TR" dirty="0"/>
              <a:t> </a:t>
            </a:r>
            <a:r>
              <a:rPr lang="tr-TR" dirty="0" err="1"/>
              <a:t>Selenium</a:t>
            </a:r>
            <a:r>
              <a:rPr lang="tr-TR" dirty="0"/>
              <a:t> </a:t>
            </a:r>
            <a:r>
              <a:rPr lang="tr-TR" dirty="0" err="1"/>
              <a:t>for</a:t>
            </a:r>
            <a:r>
              <a:rPr lang="tr-TR" dirty="0"/>
              <a:t> </a:t>
            </a:r>
            <a:r>
              <a:rPr lang="tr-TR" dirty="0" err="1"/>
              <a:t>future</a:t>
            </a:r>
            <a:r>
              <a:rPr lang="tr-TR" dirty="0"/>
              <a:t> </a:t>
            </a:r>
            <a:r>
              <a:rPr lang="tr-TR" dirty="0" err="1"/>
              <a:t>work</a:t>
            </a:r>
            <a:endParaRPr lang="tr-TR" dirty="0"/>
          </a:p>
        </p:txBody>
      </p:sp>
    </p:spTree>
    <p:extLst>
      <p:ext uri="{BB962C8B-B14F-4D97-AF65-F5344CB8AC3E}">
        <p14:creationId xmlns:p14="http://schemas.microsoft.com/office/powerpoint/2010/main" val="142134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DE3CA1-947F-7589-6630-73C98051DCF2}"/>
              </a:ext>
            </a:extLst>
          </p:cNvPr>
          <p:cNvSpPr>
            <a:spLocks noGrp="1"/>
          </p:cNvSpPr>
          <p:nvPr>
            <p:ph type="title"/>
          </p:nvPr>
        </p:nvSpPr>
        <p:spPr/>
        <p:txBody>
          <a:bodyPr/>
          <a:lstStyle/>
          <a:p>
            <a:r>
              <a:rPr lang="tr-TR" dirty="0">
                <a:cs typeface="Posterama"/>
              </a:rPr>
              <a:t>PAPER FORMATIZATION</a:t>
            </a:r>
          </a:p>
        </p:txBody>
      </p:sp>
    </p:spTree>
    <p:extLst>
      <p:ext uri="{BB962C8B-B14F-4D97-AF65-F5344CB8AC3E}">
        <p14:creationId xmlns:p14="http://schemas.microsoft.com/office/powerpoint/2010/main" val="288599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50D2-F92C-A6D2-8FD9-734DAA828295}"/>
              </a:ext>
            </a:extLst>
          </p:cNvPr>
          <p:cNvSpPr>
            <a:spLocks noGrp="1"/>
          </p:cNvSpPr>
          <p:nvPr>
            <p:ph type="title"/>
          </p:nvPr>
        </p:nvSpPr>
        <p:spPr>
          <a:xfrm>
            <a:off x="900639" y="1126409"/>
            <a:ext cx="6263865" cy="430417"/>
          </a:xfrm>
        </p:spPr>
        <p:txBody>
          <a:bodyPr>
            <a:normAutofit fontScale="90000"/>
          </a:bodyPr>
          <a:lstStyle/>
          <a:p>
            <a:r>
              <a:rPr lang="en-US" sz="1800" dirty="0">
                <a:cs typeface="Posterama"/>
              </a:rPr>
              <a:t>Converting </a:t>
            </a:r>
            <a:r>
              <a:rPr lang="en-US" sz="1800" dirty="0" err="1">
                <a:cs typeface="Posterama"/>
              </a:rPr>
              <a:t>PDf</a:t>
            </a:r>
            <a:r>
              <a:rPr lang="en-US" sz="1200" dirty="0" err="1">
                <a:cs typeface="Posterama"/>
              </a:rPr>
              <a:t>s</a:t>
            </a:r>
            <a:r>
              <a:rPr lang="en-US" sz="1800" dirty="0">
                <a:cs typeface="Posterama"/>
              </a:rPr>
              <a:t> to workable formats  </a:t>
            </a:r>
            <a:r>
              <a:rPr lang="en-US" dirty="0">
                <a:cs typeface="Posterama"/>
              </a:rPr>
              <a:t>       </a:t>
            </a:r>
            <a:endParaRPr lang="en-US" dirty="0"/>
          </a:p>
        </p:txBody>
      </p:sp>
      <p:sp>
        <p:nvSpPr>
          <p:cNvPr id="3" name="Text Placeholder 2">
            <a:extLst>
              <a:ext uri="{FF2B5EF4-FFF2-40B4-BE49-F238E27FC236}">
                <a16:creationId xmlns:a16="http://schemas.microsoft.com/office/drawing/2014/main" id="{BA1FE9DE-8744-DFC5-7013-8772DC829C45}"/>
              </a:ext>
            </a:extLst>
          </p:cNvPr>
          <p:cNvSpPr>
            <a:spLocks noGrp="1"/>
          </p:cNvSpPr>
          <p:nvPr>
            <p:ph type="body" sz="quarter" idx="13"/>
          </p:nvPr>
        </p:nvSpPr>
        <p:spPr>
          <a:xfrm>
            <a:off x="1030051" y="1652013"/>
            <a:ext cx="3828462" cy="3337882"/>
          </a:xfrm>
        </p:spPr>
        <p:txBody>
          <a:bodyPr vert="horz" lIns="91440" tIns="45720" rIns="91440" bIns="45720" rtlCol="0" anchor="t">
            <a:normAutofit/>
          </a:bodyPr>
          <a:lstStyle/>
          <a:p>
            <a:pPr marL="285750" indent="-285750">
              <a:buFont typeface="Calibri" panose="020B0604020202020204" pitchFamily="34" charset="0"/>
              <a:buChar char="-"/>
            </a:pPr>
            <a:r>
              <a:rPr lang="en-US" dirty="0"/>
              <a:t>We must convert PDF files to formats that our ML Algorithm can process</a:t>
            </a:r>
          </a:p>
          <a:p>
            <a:pPr marL="285750" indent="-285750">
              <a:buFont typeface="Calibri" panose="020B0604020202020204" pitchFamily="34" charset="0"/>
              <a:buChar char="-"/>
            </a:pPr>
            <a:r>
              <a:rPr lang="en-US" dirty="0"/>
              <a:t>Our first attempt was on converting files to txt</a:t>
            </a:r>
          </a:p>
          <a:p>
            <a:pPr marL="285750" indent="-285750">
              <a:buFont typeface="Calibri" panose="020B0604020202020204" pitchFamily="34" charset="0"/>
              <a:buChar char="-"/>
            </a:pPr>
            <a:r>
              <a:rPr lang="en-US" dirty="0"/>
              <a:t>Later we learned that we could convert to XML or other formats as well</a:t>
            </a:r>
          </a:p>
        </p:txBody>
      </p:sp>
    </p:spTree>
    <p:extLst>
      <p:ext uri="{BB962C8B-B14F-4D97-AF65-F5344CB8AC3E}">
        <p14:creationId xmlns:p14="http://schemas.microsoft.com/office/powerpoint/2010/main" val="83636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4FF529-556A-A1F6-B3E0-5F0B97EDCA1C}"/>
              </a:ext>
            </a:extLst>
          </p:cNvPr>
          <p:cNvSpPr>
            <a:spLocks noGrp="1"/>
          </p:cNvSpPr>
          <p:nvPr>
            <p:ph type="title"/>
          </p:nvPr>
        </p:nvSpPr>
        <p:spPr/>
        <p:txBody>
          <a:bodyPr/>
          <a:lstStyle/>
          <a:p>
            <a:r>
              <a:rPr lang="tr-TR" dirty="0">
                <a:cs typeface="Posterama"/>
              </a:rPr>
              <a:t>CONVERSION METHODS</a:t>
            </a:r>
            <a:endParaRPr lang="tr-TR" dirty="0"/>
          </a:p>
        </p:txBody>
      </p:sp>
      <p:pic>
        <p:nvPicPr>
          <p:cNvPr id="13" name="Resim 13">
            <a:extLst>
              <a:ext uri="{FF2B5EF4-FFF2-40B4-BE49-F238E27FC236}">
                <a16:creationId xmlns:a16="http://schemas.microsoft.com/office/drawing/2014/main" id="{8C7E9FAF-90A6-8780-07A2-F707C9005801}"/>
              </a:ext>
            </a:extLst>
          </p:cNvPr>
          <p:cNvPicPr>
            <a:picLocks noGrp="1" noChangeAspect="1"/>
          </p:cNvPicPr>
          <p:nvPr>
            <p:ph sz="quarter" idx="13"/>
          </p:nvPr>
        </p:nvPicPr>
        <p:blipFill>
          <a:blip r:embed="rId2"/>
          <a:stretch>
            <a:fillRect/>
          </a:stretch>
        </p:blipFill>
        <p:spPr>
          <a:xfrm>
            <a:off x="8722911" y="2612195"/>
            <a:ext cx="847725" cy="819150"/>
          </a:xfrm>
        </p:spPr>
      </p:pic>
      <p:pic>
        <p:nvPicPr>
          <p:cNvPr id="16" name="Resim 16">
            <a:extLst>
              <a:ext uri="{FF2B5EF4-FFF2-40B4-BE49-F238E27FC236}">
                <a16:creationId xmlns:a16="http://schemas.microsoft.com/office/drawing/2014/main" id="{EC700291-28E8-5A8C-F110-F38C4E365687}"/>
              </a:ext>
            </a:extLst>
          </p:cNvPr>
          <p:cNvPicPr>
            <a:picLocks noGrp="1" noChangeAspect="1"/>
          </p:cNvPicPr>
          <p:nvPr>
            <p:ph sz="quarter" idx="15"/>
          </p:nvPr>
        </p:nvPicPr>
        <p:blipFill>
          <a:blip r:embed="rId3"/>
          <a:stretch>
            <a:fillRect/>
          </a:stretch>
        </p:blipFill>
        <p:spPr>
          <a:xfrm>
            <a:off x="2629287" y="2725884"/>
            <a:ext cx="819150" cy="809625"/>
          </a:xfrm>
        </p:spPr>
      </p:pic>
      <p:sp>
        <p:nvSpPr>
          <p:cNvPr id="3" name="Metin Yer Tutucusu 2">
            <a:extLst>
              <a:ext uri="{FF2B5EF4-FFF2-40B4-BE49-F238E27FC236}">
                <a16:creationId xmlns:a16="http://schemas.microsoft.com/office/drawing/2014/main" id="{0130C9DB-CE54-F152-97E1-ED660EE5E736}"/>
              </a:ext>
            </a:extLst>
          </p:cNvPr>
          <p:cNvSpPr>
            <a:spLocks noGrp="1"/>
          </p:cNvSpPr>
          <p:nvPr>
            <p:ph type="body" sz="quarter" idx="18"/>
          </p:nvPr>
        </p:nvSpPr>
        <p:spPr/>
        <p:txBody>
          <a:bodyPr vert="horz" lIns="365760" tIns="1554480" rIns="365760" bIns="45720" rtlCol="0" anchor="t">
            <a:noAutofit/>
          </a:bodyPr>
          <a:lstStyle/>
          <a:p>
            <a:r>
              <a:rPr lang="tr-TR" sz="1600" dirty="0"/>
              <a:t>COMPUTER VISION</a:t>
            </a:r>
          </a:p>
        </p:txBody>
      </p:sp>
      <p:sp>
        <p:nvSpPr>
          <p:cNvPr id="7" name="Metin Yer Tutucusu 6">
            <a:extLst>
              <a:ext uri="{FF2B5EF4-FFF2-40B4-BE49-F238E27FC236}">
                <a16:creationId xmlns:a16="http://schemas.microsoft.com/office/drawing/2014/main" id="{272234DB-0473-E86D-8E86-31037B579E00}"/>
              </a:ext>
            </a:extLst>
          </p:cNvPr>
          <p:cNvSpPr>
            <a:spLocks noGrp="1"/>
          </p:cNvSpPr>
          <p:nvPr>
            <p:ph type="body" sz="quarter" idx="20"/>
          </p:nvPr>
        </p:nvSpPr>
        <p:spPr/>
        <p:txBody>
          <a:bodyPr vert="horz" lIns="365760" tIns="1554480" rIns="365760" bIns="45720" rtlCol="0" anchor="t">
            <a:noAutofit/>
          </a:bodyPr>
          <a:lstStyle/>
          <a:p>
            <a:r>
              <a:rPr lang="tr-TR" sz="1600" dirty="0"/>
              <a:t>PDFX</a:t>
            </a:r>
          </a:p>
        </p:txBody>
      </p:sp>
      <p:sp>
        <p:nvSpPr>
          <p:cNvPr id="8" name="Metin Yer Tutucusu 7">
            <a:extLst>
              <a:ext uri="{FF2B5EF4-FFF2-40B4-BE49-F238E27FC236}">
                <a16:creationId xmlns:a16="http://schemas.microsoft.com/office/drawing/2014/main" id="{BE025D50-F912-00D4-3389-F5941CC58962}"/>
              </a:ext>
            </a:extLst>
          </p:cNvPr>
          <p:cNvSpPr>
            <a:spLocks noGrp="1"/>
          </p:cNvSpPr>
          <p:nvPr>
            <p:ph type="body" sz="quarter" idx="21"/>
          </p:nvPr>
        </p:nvSpPr>
        <p:spPr/>
        <p:txBody>
          <a:bodyPr vert="horz" lIns="365760" tIns="1554480" rIns="365760" bIns="45720" rtlCol="0" anchor="t">
            <a:noAutofit/>
          </a:bodyPr>
          <a:lstStyle/>
          <a:p>
            <a:r>
              <a:rPr lang="tr-TR" sz="1600" dirty="0"/>
              <a:t>PDF CONVERSION</a:t>
            </a:r>
          </a:p>
        </p:txBody>
      </p:sp>
      <p:pic>
        <p:nvPicPr>
          <p:cNvPr id="17" name="Resim 17">
            <a:extLst>
              <a:ext uri="{FF2B5EF4-FFF2-40B4-BE49-F238E27FC236}">
                <a16:creationId xmlns:a16="http://schemas.microsoft.com/office/drawing/2014/main" id="{79AABDFE-2ACF-BCFF-A4DB-43E1B1D00FA4}"/>
              </a:ext>
            </a:extLst>
          </p:cNvPr>
          <p:cNvPicPr>
            <a:picLocks noChangeAspect="1"/>
          </p:cNvPicPr>
          <p:nvPr/>
        </p:nvPicPr>
        <p:blipFill>
          <a:blip r:embed="rId4"/>
          <a:stretch>
            <a:fillRect/>
          </a:stretch>
        </p:blipFill>
        <p:spPr>
          <a:xfrm>
            <a:off x="5700713" y="2730058"/>
            <a:ext cx="790575" cy="819150"/>
          </a:xfrm>
          <a:prstGeom prst="rect">
            <a:avLst/>
          </a:prstGeom>
        </p:spPr>
      </p:pic>
    </p:spTree>
    <p:extLst>
      <p:ext uri="{BB962C8B-B14F-4D97-AF65-F5344CB8AC3E}">
        <p14:creationId xmlns:p14="http://schemas.microsoft.com/office/powerpoint/2010/main" val="272677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2558-63AC-5E40-FC49-34C063707160}"/>
              </a:ext>
            </a:extLst>
          </p:cNvPr>
          <p:cNvSpPr>
            <a:spLocks noGrp="1"/>
          </p:cNvSpPr>
          <p:nvPr>
            <p:ph type="title"/>
          </p:nvPr>
        </p:nvSpPr>
        <p:spPr/>
        <p:txBody>
          <a:bodyPr/>
          <a:lstStyle/>
          <a:p>
            <a:r>
              <a:rPr lang="tr-TR" cap="none" dirty="0"/>
              <a:t>Online PDF Conversion Service - </a:t>
            </a:r>
            <a:r>
              <a:rPr lang="tr-TR" cap="none" dirty="0" err="1"/>
              <a:t>HiPDF</a:t>
            </a:r>
            <a:endParaRPr lang="tr-TR" cap="none" dirty="0" err="1">
              <a:cs typeface="Posterama"/>
            </a:endParaRPr>
          </a:p>
        </p:txBody>
      </p:sp>
      <p:sp>
        <p:nvSpPr>
          <p:cNvPr id="3" name="Content Placeholder 2">
            <a:extLst>
              <a:ext uri="{FF2B5EF4-FFF2-40B4-BE49-F238E27FC236}">
                <a16:creationId xmlns:a16="http://schemas.microsoft.com/office/drawing/2014/main" id="{48A268C8-E6C1-46DD-5395-3D864E67ED20}"/>
              </a:ext>
            </a:extLst>
          </p:cNvPr>
          <p:cNvSpPr>
            <a:spLocks noGrp="1"/>
          </p:cNvSpPr>
          <p:nvPr>
            <p:ph idx="1"/>
          </p:nvPr>
        </p:nvSpPr>
        <p:spPr/>
        <p:txBody>
          <a:bodyPr vert="horz" lIns="91440" tIns="45720" rIns="91440" bIns="45720" rtlCol="0" anchor="t">
            <a:normAutofit/>
          </a:bodyPr>
          <a:lstStyle/>
          <a:p>
            <a:pPr>
              <a:buNone/>
            </a:pPr>
            <a:endParaRPr lang="tr-TR" b="1" i="1" dirty="0"/>
          </a:p>
          <a:p>
            <a:pPr>
              <a:buNone/>
            </a:pPr>
            <a:r>
              <a:rPr lang="tr-TR" dirty="0">
                <a:ea typeface="+mn-lt"/>
                <a:cs typeface="+mn-lt"/>
              </a:rPr>
              <a:t>Minimum </a:t>
            </a:r>
            <a:r>
              <a:rPr lang="tr-TR" dirty="0" err="1">
                <a:ea typeface="+mn-lt"/>
                <a:cs typeface="+mn-lt"/>
              </a:rPr>
              <a:t>pricing</a:t>
            </a:r>
            <a:r>
              <a:rPr lang="tr-TR" dirty="0">
                <a:ea typeface="+mn-lt"/>
                <a:cs typeface="+mn-lt"/>
              </a:rPr>
              <a:t> is $28 </a:t>
            </a:r>
            <a:r>
              <a:rPr lang="tr-TR" dirty="0" err="1">
                <a:ea typeface="+mn-lt"/>
                <a:cs typeface="+mn-lt"/>
              </a:rPr>
              <a:t>for</a:t>
            </a:r>
            <a:r>
              <a:rPr lang="tr-TR" dirty="0">
                <a:ea typeface="+mn-lt"/>
                <a:cs typeface="+mn-lt"/>
              </a:rPr>
              <a:t> 1000 file </a:t>
            </a:r>
            <a:r>
              <a:rPr lang="tr-TR" dirty="0" err="1">
                <a:ea typeface="+mn-lt"/>
                <a:cs typeface="+mn-lt"/>
              </a:rPr>
              <a:t>conversion</a:t>
            </a:r>
            <a:r>
              <a:rPr lang="tr-TR" dirty="0">
                <a:ea typeface="+mn-lt"/>
                <a:cs typeface="+mn-lt"/>
              </a:rPr>
              <a:t> </a:t>
            </a:r>
            <a:r>
              <a:rPr lang="tr-TR" dirty="0" err="1">
                <a:ea typeface="+mn-lt"/>
                <a:cs typeface="+mn-lt"/>
              </a:rPr>
              <a:t>per</a:t>
            </a:r>
            <a:r>
              <a:rPr lang="tr-TR" dirty="0">
                <a:ea typeface="+mn-lt"/>
                <a:cs typeface="+mn-lt"/>
              </a:rPr>
              <a:t> </a:t>
            </a:r>
            <a:r>
              <a:rPr lang="tr-TR" dirty="0" err="1">
                <a:ea typeface="+mn-lt"/>
                <a:cs typeface="+mn-lt"/>
              </a:rPr>
              <a:t>month</a:t>
            </a:r>
            <a:endParaRPr lang="tr-TR"/>
          </a:p>
          <a:p>
            <a:pPr>
              <a:buNone/>
            </a:pPr>
            <a:r>
              <a:rPr lang="tr-TR" dirty="0" err="1">
                <a:solidFill>
                  <a:srgbClr val="92D050"/>
                </a:solidFill>
                <a:ea typeface="+mn-lt"/>
                <a:cs typeface="+mn-lt"/>
              </a:rPr>
              <a:t>Pros</a:t>
            </a:r>
            <a:br>
              <a:rPr lang="tr-TR" dirty="0">
                <a:ea typeface="+mn-lt"/>
                <a:cs typeface="+mn-lt"/>
              </a:rPr>
            </a:br>
            <a:r>
              <a:rPr lang="tr-TR" dirty="0">
                <a:solidFill>
                  <a:srgbClr val="92D050"/>
                </a:solidFill>
                <a:ea typeface="+mn-lt"/>
                <a:cs typeface="+mn-lt"/>
              </a:rPr>
              <a:t>+</a:t>
            </a:r>
            <a:r>
              <a:rPr lang="tr-TR" dirty="0">
                <a:ea typeface="+mn-lt"/>
                <a:cs typeface="+mn-lt"/>
              </a:rPr>
              <a:t> No </a:t>
            </a:r>
            <a:r>
              <a:rPr lang="tr-TR" dirty="0" err="1">
                <a:ea typeface="+mn-lt"/>
                <a:cs typeface="+mn-lt"/>
              </a:rPr>
              <a:t>parallel</a:t>
            </a:r>
            <a:r>
              <a:rPr lang="tr-TR" dirty="0">
                <a:ea typeface="+mn-lt"/>
                <a:cs typeface="+mn-lt"/>
              </a:rPr>
              <a:t> </a:t>
            </a:r>
            <a:r>
              <a:rPr lang="tr-TR" dirty="0" err="1">
                <a:ea typeface="+mn-lt"/>
                <a:cs typeface="+mn-lt"/>
              </a:rPr>
              <a:t>paragraph</a:t>
            </a:r>
            <a:r>
              <a:rPr lang="tr-TR" dirty="0">
                <a:ea typeface="+mn-lt"/>
                <a:cs typeface="+mn-lt"/>
              </a:rPr>
              <a:t> in </a:t>
            </a:r>
            <a:r>
              <a:rPr lang="tr-TR" dirty="0" err="1">
                <a:ea typeface="+mn-lt"/>
                <a:cs typeface="+mn-lt"/>
              </a:rPr>
              <a:t>one</a:t>
            </a:r>
            <a:r>
              <a:rPr lang="tr-TR" dirty="0">
                <a:ea typeface="+mn-lt"/>
                <a:cs typeface="+mn-lt"/>
              </a:rPr>
              <a:t> </a:t>
            </a:r>
            <a:r>
              <a:rPr lang="tr-TR" dirty="0" err="1">
                <a:ea typeface="+mn-lt"/>
                <a:cs typeface="+mn-lt"/>
              </a:rPr>
              <a:t>page</a:t>
            </a:r>
            <a:r>
              <a:rPr lang="tr-TR" dirty="0">
                <a:ea typeface="+mn-lt"/>
                <a:cs typeface="+mn-lt"/>
              </a:rPr>
              <a:t> </a:t>
            </a:r>
            <a:r>
              <a:rPr lang="tr-TR" dirty="0" err="1">
                <a:ea typeface="+mn-lt"/>
                <a:cs typeface="+mn-lt"/>
              </a:rPr>
              <a:t>problems</a:t>
            </a:r>
            <a:br>
              <a:rPr lang="tr-TR" dirty="0">
                <a:ea typeface="+mn-lt"/>
                <a:cs typeface="+mn-lt"/>
              </a:rPr>
            </a:br>
            <a:r>
              <a:rPr lang="tr-TR" dirty="0">
                <a:solidFill>
                  <a:srgbClr val="000000"/>
                </a:solidFill>
                <a:ea typeface="+mn-lt"/>
                <a:cs typeface="+mn-lt"/>
              </a:rPr>
              <a:t> </a:t>
            </a:r>
            <a:r>
              <a:rPr lang="tr-TR" dirty="0">
                <a:solidFill>
                  <a:srgbClr val="92D050"/>
                </a:solidFill>
                <a:ea typeface="+mn-lt"/>
                <a:cs typeface="+mn-lt"/>
              </a:rPr>
              <a:t>+ </a:t>
            </a:r>
            <a:r>
              <a:rPr lang="tr-TR" dirty="0" err="1">
                <a:ea typeface="+mn-lt"/>
                <a:cs typeface="+mn-lt"/>
              </a:rPr>
              <a:t>Free</a:t>
            </a:r>
            <a:r>
              <a:rPr lang="tr-TR" dirty="0">
                <a:ea typeface="+mn-lt"/>
                <a:cs typeface="+mn-lt"/>
              </a:rPr>
              <a:t> API Service </a:t>
            </a:r>
            <a:r>
              <a:rPr lang="tr-TR" dirty="0" err="1">
                <a:ea typeface="+mn-lt"/>
                <a:cs typeface="+mn-lt"/>
              </a:rPr>
              <a:t>up</a:t>
            </a:r>
            <a:r>
              <a:rPr lang="tr-TR" dirty="0">
                <a:ea typeface="+mn-lt"/>
                <a:cs typeface="+mn-lt"/>
              </a:rPr>
              <a:t> </a:t>
            </a:r>
            <a:r>
              <a:rPr lang="tr-TR" dirty="0" err="1">
                <a:ea typeface="+mn-lt"/>
                <a:cs typeface="+mn-lt"/>
              </a:rPr>
              <a:t>to</a:t>
            </a:r>
            <a:r>
              <a:rPr lang="tr-TR" dirty="0">
                <a:ea typeface="+mn-lt"/>
                <a:cs typeface="+mn-lt"/>
              </a:rPr>
              <a:t> 200 </a:t>
            </a:r>
            <a:r>
              <a:rPr lang="tr-TR" dirty="0" err="1">
                <a:ea typeface="+mn-lt"/>
                <a:cs typeface="+mn-lt"/>
              </a:rPr>
              <a:t>request</a:t>
            </a:r>
            <a:br>
              <a:rPr lang="tr-TR" dirty="0">
                <a:ea typeface="+mn-lt"/>
                <a:cs typeface="+mn-lt"/>
              </a:rPr>
            </a:br>
            <a:r>
              <a:rPr lang="tr-TR" dirty="0">
                <a:solidFill>
                  <a:srgbClr val="92D050"/>
                </a:solidFill>
                <a:ea typeface="+mn-lt"/>
                <a:cs typeface="+mn-lt"/>
              </a:rPr>
              <a:t>+ </a:t>
            </a:r>
            <a:r>
              <a:rPr lang="tr-TR" dirty="0" err="1">
                <a:ea typeface="+mn-lt"/>
                <a:cs typeface="+mn-lt"/>
              </a:rPr>
              <a:t>Lower</a:t>
            </a:r>
            <a:r>
              <a:rPr lang="tr-TR" dirty="0">
                <a:ea typeface="+mn-lt"/>
                <a:cs typeface="+mn-lt"/>
              </a:rPr>
              <a:t> </a:t>
            </a:r>
            <a:r>
              <a:rPr lang="tr-TR" dirty="0" err="1">
                <a:ea typeface="+mn-lt"/>
                <a:cs typeface="+mn-lt"/>
              </a:rPr>
              <a:t>price</a:t>
            </a:r>
            <a:r>
              <a:rPr lang="tr-TR" dirty="0">
                <a:ea typeface="+mn-lt"/>
                <a:cs typeface="+mn-lt"/>
              </a:rPr>
              <a:t> </a:t>
            </a:r>
            <a:r>
              <a:rPr lang="tr-TR" dirty="0" err="1">
                <a:ea typeface="+mn-lt"/>
                <a:cs typeface="+mn-lt"/>
              </a:rPr>
              <a:t>than</a:t>
            </a:r>
            <a:r>
              <a:rPr lang="tr-TR" dirty="0">
                <a:ea typeface="+mn-lt"/>
                <a:cs typeface="+mn-lt"/>
              </a:rPr>
              <a:t> </a:t>
            </a:r>
            <a:r>
              <a:rPr lang="tr-TR" dirty="0" err="1">
                <a:ea typeface="+mn-lt"/>
                <a:cs typeface="+mn-lt"/>
              </a:rPr>
              <a:t>average</a:t>
            </a:r>
            <a:br>
              <a:rPr lang="tr-TR" dirty="0">
                <a:ea typeface="+mn-lt"/>
                <a:cs typeface="+mn-lt"/>
              </a:rPr>
            </a:br>
            <a:r>
              <a:rPr lang="tr-TR" dirty="0">
                <a:solidFill>
                  <a:srgbClr val="92D050"/>
                </a:solidFill>
                <a:ea typeface="+mn-lt"/>
                <a:cs typeface="+mn-lt"/>
              </a:rPr>
              <a:t>+ </a:t>
            </a:r>
            <a:r>
              <a:rPr lang="tr-TR" dirty="0" err="1">
                <a:ea typeface="+mn-lt"/>
                <a:cs typeface="+mn-lt"/>
              </a:rPr>
              <a:t>Fast</a:t>
            </a:r>
            <a:r>
              <a:rPr lang="tr-TR" dirty="0">
                <a:ea typeface="+mn-lt"/>
                <a:cs typeface="+mn-lt"/>
              </a:rPr>
              <a:t> </a:t>
            </a:r>
            <a:r>
              <a:rPr lang="tr-TR" dirty="0" err="1">
                <a:ea typeface="+mn-lt"/>
                <a:cs typeface="+mn-lt"/>
              </a:rPr>
              <a:t>conversion</a:t>
            </a:r>
            <a:endParaRPr lang="tr-TR" dirty="0">
              <a:ea typeface="+mn-lt"/>
              <a:cs typeface="+mn-lt"/>
            </a:endParaRPr>
          </a:p>
          <a:p>
            <a:pPr>
              <a:buNone/>
            </a:pPr>
            <a:r>
              <a:rPr lang="tr-TR" dirty="0" err="1">
                <a:solidFill>
                  <a:srgbClr val="FF0000"/>
                </a:solidFill>
                <a:ea typeface="+mn-lt"/>
                <a:cs typeface="+mn-lt"/>
              </a:rPr>
              <a:t>Cons</a:t>
            </a:r>
            <a:br>
              <a:rPr lang="tr-TR" dirty="0">
                <a:ea typeface="+mn-lt"/>
                <a:cs typeface="+mn-lt"/>
              </a:rPr>
            </a:br>
            <a:r>
              <a:rPr lang="tr-TR" dirty="0">
                <a:solidFill>
                  <a:srgbClr val="FF0000"/>
                </a:solidFill>
                <a:ea typeface="+mn-lt"/>
                <a:cs typeface="+mn-lt"/>
              </a:rPr>
              <a:t>- </a:t>
            </a:r>
            <a:r>
              <a:rPr lang="tr-TR" dirty="0" err="1">
                <a:ea typeface="+mn-lt"/>
                <a:cs typeface="+mn-lt"/>
              </a:rPr>
              <a:t>Higher</a:t>
            </a:r>
            <a:r>
              <a:rPr lang="tr-TR" dirty="0">
                <a:ea typeface="+mn-lt"/>
                <a:cs typeface="+mn-lt"/>
              </a:rPr>
              <a:t> </a:t>
            </a:r>
            <a:r>
              <a:rPr lang="tr-TR" dirty="0" err="1">
                <a:ea typeface="+mn-lt"/>
                <a:cs typeface="+mn-lt"/>
              </a:rPr>
              <a:t>prices</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conversions</a:t>
            </a:r>
            <a:r>
              <a:rPr lang="tr-TR" dirty="0">
                <a:ea typeface="+mn-lt"/>
                <a:cs typeface="+mn-lt"/>
              </a:rPr>
              <a:t> </a:t>
            </a:r>
            <a:r>
              <a:rPr lang="tr-TR" dirty="0" err="1">
                <a:ea typeface="+mn-lt"/>
                <a:cs typeface="+mn-lt"/>
              </a:rPr>
              <a:t>more</a:t>
            </a:r>
            <a:r>
              <a:rPr lang="tr-TR" dirty="0">
                <a:ea typeface="+mn-lt"/>
                <a:cs typeface="+mn-lt"/>
              </a:rPr>
              <a:t> </a:t>
            </a:r>
            <a:r>
              <a:rPr lang="tr-TR" dirty="0" err="1">
                <a:ea typeface="+mn-lt"/>
                <a:cs typeface="+mn-lt"/>
              </a:rPr>
              <a:t>than</a:t>
            </a:r>
            <a:r>
              <a:rPr lang="tr-TR" dirty="0">
                <a:ea typeface="+mn-lt"/>
                <a:cs typeface="+mn-lt"/>
              </a:rPr>
              <a:t> 200</a:t>
            </a:r>
            <a:endParaRPr lang="tr-TR" dirty="0"/>
          </a:p>
        </p:txBody>
      </p:sp>
    </p:spTree>
    <p:extLst>
      <p:ext uri="{BB962C8B-B14F-4D97-AF65-F5344CB8AC3E}">
        <p14:creationId xmlns:p14="http://schemas.microsoft.com/office/powerpoint/2010/main" val="609091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2558-63AC-5E40-FC49-34C063707160}"/>
              </a:ext>
            </a:extLst>
          </p:cNvPr>
          <p:cNvSpPr>
            <a:spLocks noGrp="1"/>
          </p:cNvSpPr>
          <p:nvPr>
            <p:ph type="title"/>
          </p:nvPr>
        </p:nvSpPr>
        <p:spPr/>
        <p:txBody>
          <a:bodyPr/>
          <a:lstStyle/>
          <a:p>
            <a:r>
              <a:rPr lang="tr-TR" cap="none" dirty="0"/>
              <a:t>PDF Conversion Library - </a:t>
            </a:r>
            <a:r>
              <a:rPr lang="tr-TR" cap="none" dirty="0" err="1"/>
              <a:t>Pdfplumber</a:t>
            </a:r>
            <a:endParaRPr lang="tr-TR" cap="none" dirty="0" err="1">
              <a:cs typeface="Posterama"/>
            </a:endParaRPr>
          </a:p>
        </p:txBody>
      </p:sp>
      <p:sp>
        <p:nvSpPr>
          <p:cNvPr id="3" name="Content Placeholder 2">
            <a:extLst>
              <a:ext uri="{FF2B5EF4-FFF2-40B4-BE49-F238E27FC236}">
                <a16:creationId xmlns:a16="http://schemas.microsoft.com/office/drawing/2014/main" id="{48A268C8-E6C1-46DD-5395-3D864E67ED20}"/>
              </a:ext>
            </a:extLst>
          </p:cNvPr>
          <p:cNvSpPr>
            <a:spLocks noGrp="1"/>
          </p:cNvSpPr>
          <p:nvPr>
            <p:ph idx="1"/>
          </p:nvPr>
        </p:nvSpPr>
        <p:spPr/>
        <p:txBody>
          <a:bodyPr vert="horz" lIns="91440" tIns="45720" rIns="91440" bIns="45720" rtlCol="0" anchor="t">
            <a:normAutofit/>
          </a:bodyPr>
          <a:lstStyle/>
          <a:p>
            <a:pPr>
              <a:buNone/>
            </a:pPr>
            <a:endParaRPr lang="tr-TR" i="1" dirty="0">
              <a:ea typeface="+mn-lt"/>
              <a:cs typeface="+mn-lt"/>
            </a:endParaRPr>
          </a:p>
          <a:p>
            <a:pPr>
              <a:buNone/>
            </a:pPr>
            <a:r>
              <a:rPr lang="tr-TR" dirty="0" err="1">
                <a:ea typeface="+mn-lt"/>
                <a:cs typeface="+mn-lt"/>
              </a:rPr>
              <a:t>Written</a:t>
            </a:r>
            <a:r>
              <a:rPr lang="tr-TR" dirty="0">
                <a:ea typeface="+mn-lt"/>
                <a:cs typeface="+mn-lt"/>
              </a:rPr>
              <a:t> in Python</a:t>
            </a:r>
            <a:endParaRPr lang="tr-TR" dirty="0"/>
          </a:p>
          <a:p>
            <a:pPr>
              <a:buNone/>
            </a:pPr>
            <a:r>
              <a:rPr lang="tr-TR" dirty="0" err="1">
                <a:solidFill>
                  <a:srgbClr val="92D050"/>
                </a:solidFill>
                <a:ea typeface="+mn-lt"/>
                <a:cs typeface="+mn-lt"/>
              </a:rPr>
              <a:t>Pros</a:t>
            </a:r>
            <a:br>
              <a:rPr lang="tr-TR" dirty="0">
                <a:ea typeface="+mn-lt"/>
                <a:cs typeface="+mn-lt"/>
              </a:rPr>
            </a:br>
            <a:r>
              <a:rPr lang="tr-TR" dirty="0">
                <a:solidFill>
                  <a:srgbClr val="92D050"/>
                </a:solidFill>
                <a:ea typeface="+mn-lt"/>
                <a:cs typeface="+mn-lt"/>
              </a:rPr>
              <a:t>+ </a:t>
            </a:r>
            <a:r>
              <a:rPr lang="tr-TR" dirty="0" err="1">
                <a:ea typeface="+mn-lt"/>
                <a:cs typeface="+mn-lt"/>
              </a:rPr>
              <a:t>Easy</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use</a:t>
            </a:r>
            <a:r>
              <a:rPr lang="tr-TR" dirty="0">
                <a:ea typeface="+mn-lt"/>
                <a:cs typeface="+mn-lt"/>
              </a:rPr>
              <a:t> </a:t>
            </a:r>
            <a:r>
              <a:rPr lang="tr-TR" dirty="0" err="1">
                <a:ea typeface="+mn-lt"/>
                <a:cs typeface="+mn-lt"/>
              </a:rPr>
              <a:t>language</a:t>
            </a:r>
            <a:br>
              <a:rPr lang="tr-TR" dirty="0">
                <a:ea typeface="+mn-lt"/>
                <a:cs typeface="+mn-lt"/>
              </a:rPr>
            </a:br>
            <a:r>
              <a:rPr lang="tr-TR" dirty="0">
                <a:solidFill>
                  <a:srgbClr val="92D050"/>
                </a:solidFill>
                <a:ea typeface="+mn-lt"/>
                <a:cs typeface="+mn-lt"/>
              </a:rPr>
              <a:t>+ </a:t>
            </a:r>
            <a:r>
              <a:rPr lang="tr-TR" dirty="0" err="1">
                <a:ea typeface="+mn-lt"/>
                <a:cs typeface="+mn-lt"/>
              </a:rPr>
              <a:t>More</a:t>
            </a:r>
            <a:r>
              <a:rPr lang="tr-TR" dirty="0">
                <a:ea typeface="+mn-lt"/>
                <a:cs typeface="+mn-lt"/>
              </a:rPr>
              <a:t> </a:t>
            </a:r>
            <a:r>
              <a:rPr lang="tr-TR" dirty="0" err="1">
                <a:ea typeface="+mn-lt"/>
                <a:cs typeface="+mn-lt"/>
              </a:rPr>
              <a:t>option</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implement</a:t>
            </a:r>
            <a:r>
              <a:rPr lang="tr-TR" dirty="0">
                <a:ea typeface="+mn-lt"/>
                <a:cs typeface="+mn-lt"/>
              </a:rPr>
              <a:t> </a:t>
            </a:r>
            <a:r>
              <a:rPr lang="tr-TR" dirty="0" err="1">
                <a:ea typeface="+mn-lt"/>
                <a:cs typeface="+mn-lt"/>
              </a:rPr>
              <a:t>further</a:t>
            </a:r>
            <a:br>
              <a:rPr lang="tr-TR" dirty="0">
                <a:ea typeface="+mn-lt"/>
                <a:cs typeface="+mn-lt"/>
              </a:rPr>
            </a:br>
            <a:r>
              <a:rPr lang="tr-TR" dirty="0">
                <a:solidFill>
                  <a:srgbClr val="92D050"/>
                </a:solidFill>
                <a:ea typeface="+mn-lt"/>
                <a:cs typeface="+mn-lt"/>
              </a:rPr>
              <a:t>+ </a:t>
            </a:r>
            <a:r>
              <a:rPr lang="tr-TR" dirty="0" err="1">
                <a:ea typeface="+mn-lt"/>
                <a:cs typeface="+mn-lt"/>
              </a:rPr>
              <a:t>Very</a:t>
            </a:r>
            <a:r>
              <a:rPr lang="tr-TR" dirty="0">
                <a:ea typeface="+mn-lt"/>
                <a:cs typeface="+mn-lt"/>
              </a:rPr>
              <a:t> </a:t>
            </a:r>
            <a:r>
              <a:rPr lang="tr-TR" dirty="0" err="1">
                <a:ea typeface="+mn-lt"/>
                <a:cs typeface="+mn-lt"/>
              </a:rPr>
              <a:t>good</a:t>
            </a:r>
            <a:r>
              <a:rPr lang="tr-TR" dirty="0">
                <a:ea typeface="+mn-lt"/>
                <a:cs typeface="+mn-lt"/>
              </a:rPr>
              <a:t> </a:t>
            </a:r>
            <a:r>
              <a:rPr lang="tr-TR" dirty="0" err="1">
                <a:ea typeface="+mn-lt"/>
                <a:cs typeface="+mn-lt"/>
              </a:rPr>
              <a:t>conversion</a:t>
            </a:r>
            <a:br>
              <a:rPr lang="tr-TR" dirty="0">
                <a:ea typeface="+mn-lt"/>
                <a:cs typeface="+mn-lt"/>
              </a:rPr>
            </a:br>
            <a:r>
              <a:rPr lang="tr-TR" dirty="0">
                <a:solidFill>
                  <a:srgbClr val="92D050"/>
                </a:solidFill>
                <a:ea typeface="+mn-lt"/>
                <a:cs typeface="+mn-lt"/>
              </a:rPr>
              <a:t>+ </a:t>
            </a:r>
            <a:r>
              <a:rPr lang="tr-TR" dirty="0">
                <a:ea typeface="+mn-lt"/>
                <a:cs typeface="+mn-lt"/>
              </a:rPr>
              <a:t>No </a:t>
            </a:r>
            <a:r>
              <a:rPr lang="tr-TR" dirty="0" err="1">
                <a:ea typeface="+mn-lt"/>
                <a:cs typeface="+mn-lt"/>
              </a:rPr>
              <a:t>parallel</a:t>
            </a:r>
            <a:r>
              <a:rPr lang="tr-TR" dirty="0">
                <a:ea typeface="+mn-lt"/>
                <a:cs typeface="+mn-lt"/>
              </a:rPr>
              <a:t> </a:t>
            </a:r>
            <a:r>
              <a:rPr lang="tr-TR" dirty="0" err="1">
                <a:ea typeface="+mn-lt"/>
                <a:cs typeface="+mn-lt"/>
              </a:rPr>
              <a:t>paragraph</a:t>
            </a:r>
            <a:r>
              <a:rPr lang="tr-TR" dirty="0">
                <a:ea typeface="+mn-lt"/>
                <a:cs typeface="+mn-lt"/>
              </a:rPr>
              <a:t> in </a:t>
            </a:r>
            <a:r>
              <a:rPr lang="tr-TR" dirty="0" err="1">
                <a:ea typeface="+mn-lt"/>
                <a:cs typeface="+mn-lt"/>
              </a:rPr>
              <a:t>one</a:t>
            </a:r>
            <a:r>
              <a:rPr lang="tr-TR" dirty="0">
                <a:ea typeface="+mn-lt"/>
                <a:cs typeface="+mn-lt"/>
              </a:rPr>
              <a:t> </a:t>
            </a:r>
            <a:r>
              <a:rPr lang="tr-TR" dirty="0" err="1">
                <a:ea typeface="+mn-lt"/>
                <a:cs typeface="+mn-lt"/>
              </a:rPr>
              <a:t>page</a:t>
            </a:r>
            <a:r>
              <a:rPr lang="tr-TR" dirty="0">
                <a:ea typeface="+mn-lt"/>
                <a:cs typeface="+mn-lt"/>
              </a:rPr>
              <a:t> problem</a:t>
            </a:r>
          </a:p>
          <a:p>
            <a:pPr>
              <a:buNone/>
            </a:pPr>
            <a:r>
              <a:rPr lang="tr-TR" dirty="0">
                <a:ea typeface="+mn-lt"/>
                <a:cs typeface="+mn-lt"/>
              </a:rPr>
              <a:t> </a:t>
            </a:r>
            <a:r>
              <a:rPr lang="tr-TR" dirty="0" err="1">
                <a:solidFill>
                  <a:srgbClr val="FF0000"/>
                </a:solidFill>
                <a:ea typeface="+mn-lt"/>
                <a:cs typeface="+mn-lt"/>
              </a:rPr>
              <a:t>Cons</a:t>
            </a:r>
            <a:br>
              <a:rPr lang="tr-TR" dirty="0">
                <a:ea typeface="+mn-lt"/>
                <a:cs typeface="+mn-lt"/>
              </a:rPr>
            </a:br>
            <a:r>
              <a:rPr lang="tr-TR" dirty="0">
                <a:solidFill>
                  <a:srgbClr val="FF0000"/>
                </a:solidFill>
                <a:ea typeface="+mn-lt"/>
                <a:cs typeface="+mn-lt"/>
              </a:rPr>
              <a:t>- </a:t>
            </a:r>
            <a:r>
              <a:rPr lang="tr-TR" dirty="0" err="1">
                <a:ea typeface="+mn-lt"/>
                <a:cs typeface="+mn-lt"/>
              </a:rPr>
              <a:t>Slower</a:t>
            </a:r>
            <a:endParaRPr lang="tr-TR" dirty="0" err="1"/>
          </a:p>
          <a:p>
            <a:pPr>
              <a:buNone/>
            </a:pPr>
            <a:endParaRPr lang="tr-TR" b="1" i="1" dirty="0"/>
          </a:p>
        </p:txBody>
      </p:sp>
    </p:spTree>
    <p:extLst>
      <p:ext uri="{BB962C8B-B14F-4D97-AF65-F5344CB8AC3E}">
        <p14:creationId xmlns:p14="http://schemas.microsoft.com/office/powerpoint/2010/main" val="162863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2558-63AC-5E40-FC49-34C063707160}"/>
              </a:ext>
            </a:extLst>
          </p:cNvPr>
          <p:cNvSpPr>
            <a:spLocks noGrp="1"/>
          </p:cNvSpPr>
          <p:nvPr>
            <p:ph type="title"/>
          </p:nvPr>
        </p:nvSpPr>
        <p:spPr/>
        <p:txBody>
          <a:bodyPr/>
          <a:lstStyle/>
          <a:p>
            <a:r>
              <a:rPr lang="tr-TR" cap="none" dirty="0"/>
              <a:t>PDFX (XML)</a:t>
            </a:r>
            <a:endParaRPr lang="tr-TR" cap="none" dirty="0">
              <a:cs typeface="Posterama"/>
            </a:endParaRPr>
          </a:p>
        </p:txBody>
      </p:sp>
      <p:sp>
        <p:nvSpPr>
          <p:cNvPr id="3" name="Content Placeholder 2">
            <a:extLst>
              <a:ext uri="{FF2B5EF4-FFF2-40B4-BE49-F238E27FC236}">
                <a16:creationId xmlns:a16="http://schemas.microsoft.com/office/drawing/2014/main" id="{48A268C8-E6C1-46DD-5395-3D864E67ED20}"/>
              </a:ext>
            </a:extLst>
          </p:cNvPr>
          <p:cNvSpPr>
            <a:spLocks noGrp="1"/>
          </p:cNvSpPr>
          <p:nvPr>
            <p:ph idx="1"/>
          </p:nvPr>
        </p:nvSpPr>
        <p:spPr/>
        <p:txBody>
          <a:bodyPr vert="horz" lIns="91440" tIns="45720" rIns="91440" bIns="45720" rtlCol="0" anchor="t">
            <a:normAutofit/>
          </a:bodyPr>
          <a:lstStyle/>
          <a:p>
            <a:pPr>
              <a:buNone/>
            </a:pPr>
            <a:endParaRPr lang="tr-TR" i="1" dirty="0"/>
          </a:p>
          <a:p>
            <a:pPr>
              <a:buNone/>
            </a:pPr>
            <a:endParaRPr lang="tr-TR" b="1" i="1" dirty="0"/>
          </a:p>
        </p:txBody>
      </p:sp>
      <p:sp>
        <p:nvSpPr>
          <p:cNvPr id="5" name="Content Placeholder 2">
            <a:extLst>
              <a:ext uri="{FF2B5EF4-FFF2-40B4-BE49-F238E27FC236}">
                <a16:creationId xmlns:a16="http://schemas.microsoft.com/office/drawing/2014/main" id="{48830385-2514-F3ED-B76C-554F7B981B0E}"/>
              </a:ext>
            </a:extLst>
          </p:cNvPr>
          <p:cNvSpPr txBox="1">
            <a:spLocks/>
          </p:cNvSpPr>
          <p:nvPr/>
        </p:nvSpPr>
        <p:spPr>
          <a:xfrm>
            <a:off x="836706" y="2157585"/>
            <a:ext cx="1036015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tr-TR" dirty="0" err="1">
                <a:ea typeface="+mn-lt"/>
                <a:cs typeface="+mn-lt"/>
              </a:rPr>
              <a:t>Regardless</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formatting</a:t>
            </a:r>
            <a:r>
              <a:rPr lang="tr-TR" dirty="0">
                <a:ea typeface="+mn-lt"/>
                <a:cs typeface="+mn-lt"/>
              </a:rPr>
              <a:t> </a:t>
            </a:r>
            <a:r>
              <a:rPr lang="tr-TR" dirty="0" err="1">
                <a:ea typeface="+mn-lt"/>
                <a:cs typeface="+mn-lt"/>
              </a:rPr>
              <a:t>style</a:t>
            </a:r>
            <a:r>
              <a:rPr lang="tr-TR" dirty="0">
                <a:ea typeface="+mn-lt"/>
                <a:cs typeface="+mn-lt"/>
              </a:rPr>
              <a:t> </a:t>
            </a:r>
            <a:r>
              <a:rPr lang="tr-TR" dirty="0" err="1">
                <a:ea typeface="+mn-lt"/>
                <a:cs typeface="+mn-lt"/>
              </a:rPr>
              <a:t>used</a:t>
            </a:r>
            <a:r>
              <a:rPr lang="tr-TR" dirty="0">
                <a:ea typeface="+mn-lt"/>
                <a:cs typeface="+mn-lt"/>
              </a:rPr>
              <a:t>, PDFX is a </a:t>
            </a:r>
            <a:r>
              <a:rPr lang="tr-TR" dirty="0" err="1">
                <a:ea typeface="+mn-lt"/>
                <a:cs typeface="+mn-lt"/>
              </a:rPr>
              <a:t>rule-based</a:t>
            </a:r>
            <a:r>
              <a:rPr lang="tr-TR" dirty="0">
                <a:ea typeface="+mn-lt"/>
                <a:cs typeface="+mn-lt"/>
              </a:rPr>
              <a:t> </a:t>
            </a:r>
            <a:r>
              <a:rPr lang="tr-TR" dirty="0" err="1">
                <a:ea typeface="+mn-lt"/>
                <a:cs typeface="+mn-lt"/>
              </a:rPr>
              <a:t>system</a:t>
            </a:r>
            <a:r>
              <a:rPr lang="tr-TR" dirty="0">
                <a:ea typeface="+mn-lt"/>
                <a:cs typeface="+mn-lt"/>
              </a:rPr>
              <a:t> </a:t>
            </a:r>
            <a:r>
              <a:rPr lang="tr-TR" dirty="0" err="1">
                <a:ea typeface="+mn-lt"/>
                <a:cs typeface="+mn-lt"/>
              </a:rPr>
              <a:t>created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reconstruct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logical</a:t>
            </a:r>
            <a:r>
              <a:rPr lang="tr-TR" dirty="0">
                <a:ea typeface="+mn-lt"/>
                <a:cs typeface="+mn-lt"/>
              </a:rPr>
              <a:t> </a:t>
            </a:r>
            <a:r>
              <a:rPr lang="tr-TR" dirty="0" err="1">
                <a:ea typeface="+mn-lt"/>
                <a:cs typeface="+mn-lt"/>
              </a:rPr>
              <a:t>structure</a:t>
            </a:r>
            <a:r>
              <a:rPr lang="tr-TR" dirty="0">
                <a:ea typeface="+mn-lt"/>
                <a:cs typeface="+mn-lt"/>
              </a:rPr>
              <a:t> of </a:t>
            </a:r>
            <a:r>
              <a:rPr lang="tr-TR" dirty="0" err="1">
                <a:ea typeface="+mn-lt"/>
                <a:cs typeface="+mn-lt"/>
              </a:rPr>
              <a:t>academic</a:t>
            </a:r>
            <a:r>
              <a:rPr lang="tr-TR" dirty="0">
                <a:ea typeface="+mn-lt"/>
                <a:cs typeface="+mn-lt"/>
              </a:rPr>
              <a:t> </a:t>
            </a:r>
            <a:r>
              <a:rPr lang="tr-TR" dirty="0" err="1">
                <a:ea typeface="+mn-lt"/>
                <a:cs typeface="+mn-lt"/>
              </a:rPr>
              <a:t>articles</a:t>
            </a:r>
            <a:r>
              <a:rPr lang="tr-TR" dirty="0">
                <a:ea typeface="+mn-lt"/>
                <a:cs typeface="+mn-lt"/>
              </a:rPr>
              <a:t> in PDF format </a:t>
            </a:r>
            <a:endParaRPr lang="en-US" dirty="0">
              <a:ea typeface="+mn-lt"/>
              <a:cs typeface="+mn-lt"/>
            </a:endParaRPr>
          </a:p>
          <a:p>
            <a:pPr marL="0" indent="0">
              <a:buFont typeface="Arial" panose="020B0604020202020204" pitchFamily="34" charset="0"/>
              <a:buNone/>
            </a:pPr>
            <a:endParaRPr lang="tr-TR" dirty="0">
              <a:ea typeface="+mn-lt"/>
              <a:cs typeface="+mn-lt"/>
            </a:endParaRPr>
          </a:p>
          <a:p>
            <a:pPr>
              <a:buFont typeface="Calibri" panose="020B0604020202020204" pitchFamily="34" charset="0"/>
              <a:buChar char="-"/>
            </a:pPr>
            <a:r>
              <a:rPr lang="tr-TR" dirty="0" err="1">
                <a:ea typeface="+mn-lt"/>
                <a:cs typeface="+mn-lt"/>
              </a:rPr>
              <a:t>The</a:t>
            </a:r>
            <a:r>
              <a:rPr lang="tr-TR" dirty="0">
                <a:ea typeface="+mn-lt"/>
                <a:cs typeface="+mn-lt"/>
              </a:rPr>
              <a:t> </a:t>
            </a:r>
            <a:r>
              <a:rPr lang="tr-TR" dirty="0" err="1">
                <a:ea typeface="+mn-lt"/>
                <a:cs typeface="+mn-lt"/>
              </a:rPr>
              <a:t>output</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system</a:t>
            </a:r>
            <a:r>
              <a:rPr lang="tr-TR" dirty="0">
                <a:ea typeface="+mn-lt"/>
                <a:cs typeface="+mn-lt"/>
              </a:rPr>
              <a:t> is an XML file </a:t>
            </a:r>
            <a:r>
              <a:rPr lang="tr-TR" dirty="0" err="1">
                <a:ea typeface="+mn-lt"/>
                <a:cs typeface="+mn-lt"/>
              </a:rPr>
              <a:t>that</a:t>
            </a:r>
            <a:r>
              <a:rPr lang="tr-TR" dirty="0">
                <a:ea typeface="+mn-lt"/>
                <a:cs typeface="+mn-lt"/>
              </a:rPr>
              <a:t> </a:t>
            </a:r>
            <a:r>
              <a:rPr lang="tr-TR" dirty="0" err="1">
                <a:ea typeface="+mn-lt"/>
                <a:cs typeface="+mn-lt"/>
              </a:rPr>
              <a:t>relates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geometrical</a:t>
            </a:r>
            <a:r>
              <a:rPr lang="tr-TR" dirty="0">
                <a:ea typeface="+mn-lt"/>
                <a:cs typeface="+mn-lt"/>
              </a:rPr>
              <a:t> </a:t>
            </a:r>
            <a:r>
              <a:rPr lang="tr-TR" dirty="0" err="1">
                <a:ea typeface="+mn-lt"/>
                <a:cs typeface="+mn-lt"/>
              </a:rPr>
              <a:t>typesetting</a:t>
            </a:r>
            <a:r>
              <a:rPr lang="tr-TR" dirty="0">
                <a:ea typeface="+mn-lt"/>
                <a:cs typeface="+mn-lt"/>
              </a:rPr>
              <a:t> </a:t>
            </a:r>
            <a:r>
              <a:rPr lang="tr-TR" dirty="0" err="1">
                <a:ea typeface="+mn-lt"/>
                <a:cs typeface="+mn-lt"/>
              </a:rPr>
              <a:t>markers</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original</a:t>
            </a:r>
            <a:r>
              <a:rPr lang="tr-TR" dirty="0">
                <a:ea typeface="+mn-lt"/>
                <a:cs typeface="+mn-lt"/>
              </a:rPr>
              <a:t> PDF, </a:t>
            </a:r>
            <a:r>
              <a:rPr lang="tr-TR" dirty="0" err="1">
                <a:ea typeface="+mn-lt"/>
                <a:cs typeface="+mn-lt"/>
              </a:rPr>
              <a:t>like</a:t>
            </a:r>
            <a:r>
              <a:rPr lang="tr-TR" dirty="0">
                <a:ea typeface="+mn-lt"/>
                <a:cs typeface="+mn-lt"/>
              </a:rPr>
              <a:t> </a:t>
            </a:r>
            <a:r>
              <a:rPr lang="tr-TR" dirty="0" err="1">
                <a:ea typeface="+mn-lt"/>
                <a:cs typeface="+mn-lt"/>
              </a:rPr>
              <a:t>paragraph</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column</a:t>
            </a:r>
            <a:r>
              <a:rPr lang="tr-TR" dirty="0">
                <a:ea typeface="+mn-lt"/>
                <a:cs typeface="+mn-lt"/>
              </a:rPr>
              <a:t> </a:t>
            </a:r>
            <a:r>
              <a:rPr lang="tr-TR" dirty="0" err="1">
                <a:ea typeface="+mn-lt"/>
                <a:cs typeface="+mn-lt"/>
              </a:rPr>
              <a:t>breaks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explains</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logical</a:t>
            </a:r>
            <a:r>
              <a:rPr lang="tr-TR" dirty="0">
                <a:ea typeface="+mn-lt"/>
                <a:cs typeface="+mn-lt"/>
              </a:rPr>
              <a:t> </a:t>
            </a:r>
            <a:r>
              <a:rPr lang="tr-TR" dirty="0" err="1">
                <a:ea typeface="+mn-lt"/>
                <a:cs typeface="+mn-lt"/>
              </a:rPr>
              <a:t>structure</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input</a:t>
            </a:r>
            <a:r>
              <a:rPr lang="tr-TR" dirty="0">
                <a:ea typeface="+mn-lt"/>
                <a:cs typeface="+mn-lt"/>
              </a:rPr>
              <a:t> </a:t>
            </a:r>
            <a:r>
              <a:rPr lang="tr-TR" dirty="0" err="1">
                <a:ea typeface="+mn-lt"/>
                <a:cs typeface="+mn-lt"/>
              </a:rPr>
              <a:t>article</a:t>
            </a:r>
            <a:r>
              <a:rPr lang="tr-TR" dirty="0">
                <a:ea typeface="+mn-lt"/>
                <a:cs typeface="+mn-lt"/>
              </a:rPr>
              <a:t> in </a:t>
            </a:r>
            <a:r>
              <a:rPr lang="tr-TR" dirty="0" err="1">
                <a:ea typeface="+mn-lt"/>
                <a:cs typeface="+mn-lt"/>
              </a:rPr>
              <a:t>terms</a:t>
            </a:r>
            <a:r>
              <a:rPr lang="tr-TR" dirty="0">
                <a:ea typeface="+mn-lt"/>
                <a:cs typeface="+mn-lt"/>
              </a:rPr>
              <a:t> of </a:t>
            </a:r>
            <a:r>
              <a:rPr lang="tr-TR" dirty="0" err="1">
                <a:ea typeface="+mn-lt"/>
                <a:cs typeface="+mn-lt"/>
              </a:rPr>
              <a:t>title</a:t>
            </a:r>
            <a:r>
              <a:rPr lang="tr-TR" dirty="0">
                <a:ea typeface="+mn-lt"/>
                <a:cs typeface="+mn-lt"/>
              </a:rPr>
              <a:t>, </a:t>
            </a:r>
            <a:r>
              <a:rPr lang="tr-TR" dirty="0" err="1">
                <a:ea typeface="+mn-lt"/>
                <a:cs typeface="+mn-lt"/>
              </a:rPr>
              <a:t>sections</a:t>
            </a:r>
            <a:r>
              <a:rPr lang="tr-TR" dirty="0">
                <a:ea typeface="+mn-lt"/>
                <a:cs typeface="+mn-lt"/>
              </a:rPr>
              <a:t>, </a:t>
            </a:r>
            <a:r>
              <a:rPr lang="tr-TR" dirty="0" err="1">
                <a:ea typeface="+mn-lt"/>
                <a:cs typeface="+mn-lt"/>
              </a:rPr>
              <a:t>tables</a:t>
            </a:r>
            <a:r>
              <a:rPr lang="tr-TR" dirty="0">
                <a:ea typeface="+mn-lt"/>
                <a:cs typeface="+mn-lt"/>
              </a:rPr>
              <a:t>, </a:t>
            </a:r>
            <a:r>
              <a:rPr lang="tr-TR" dirty="0" err="1">
                <a:ea typeface="+mn-lt"/>
                <a:cs typeface="+mn-lt"/>
              </a:rPr>
              <a:t>references</a:t>
            </a:r>
            <a:r>
              <a:rPr lang="tr-TR" dirty="0">
                <a:ea typeface="+mn-lt"/>
                <a:cs typeface="+mn-lt"/>
              </a:rPr>
              <a:t>, </a:t>
            </a:r>
            <a:r>
              <a:rPr lang="tr-TR" dirty="0" err="1">
                <a:ea typeface="+mn-lt"/>
                <a:cs typeface="+mn-lt"/>
              </a:rPr>
              <a:t>etc</a:t>
            </a:r>
            <a:r>
              <a:rPr lang="tr-TR" dirty="0">
                <a:ea typeface="+mn-lt"/>
                <a:cs typeface="+mn-lt"/>
              </a:rPr>
              <a:t>.</a:t>
            </a:r>
          </a:p>
          <a:p>
            <a:pPr>
              <a:buFont typeface="Arial" panose="020B0604020202020204" pitchFamily="34" charset="0"/>
              <a:buNone/>
            </a:pPr>
            <a:endParaRPr lang="tr-TR" b="1" i="1" dirty="0"/>
          </a:p>
        </p:txBody>
      </p:sp>
    </p:spTree>
    <p:extLst>
      <p:ext uri="{BB962C8B-B14F-4D97-AF65-F5344CB8AC3E}">
        <p14:creationId xmlns:p14="http://schemas.microsoft.com/office/powerpoint/2010/main" val="1154416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3C019-E3E2-74E5-E1AA-9E57BA97A5F9}"/>
              </a:ext>
            </a:extLst>
          </p:cNvPr>
          <p:cNvSpPr>
            <a:spLocks noGrp="1"/>
          </p:cNvSpPr>
          <p:nvPr>
            <p:ph idx="1"/>
          </p:nvPr>
        </p:nvSpPr>
        <p:spPr>
          <a:xfrm>
            <a:off x="835106" y="1998807"/>
            <a:ext cx="10360152" cy="4351338"/>
          </a:xfrm>
        </p:spPr>
        <p:txBody>
          <a:bodyPr vert="horz" lIns="91440" tIns="45720" rIns="91440" bIns="45720" rtlCol="0" anchor="t">
            <a:normAutofit/>
          </a:bodyPr>
          <a:lstStyle/>
          <a:p>
            <a:r>
              <a:rPr lang="tr-TR" dirty="0">
                <a:ea typeface="+mn-lt"/>
                <a:cs typeface="+mn-lt"/>
              </a:rPr>
              <a:t>Optical </a:t>
            </a:r>
            <a:r>
              <a:rPr lang="tr-TR" dirty="0" err="1">
                <a:ea typeface="+mn-lt"/>
                <a:cs typeface="+mn-lt"/>
              </a:rPr>
              <a:t>Character</a:t>
            </a:r>
            <a:r>
              <a:rPr lang="tr-TR" dirty="0">
                <a:ea typeface="+mn-lt"/>
                <a:cs typeface="+mn-lt"/>
              </a:rPr>
              <a:t> </a:t>
            </a:r>
            <a:r>
              <a:rPr lang="tr-TR" dirty="0" err="1">
                <a:ea typeface="+mn-lt"/>
                <a:cs typeface="+mn-lt"/>
              </a:rPr>
              <a:t>Recognition</a:t>
            </a:r>
            <a:r>
              <a:rPr lang="tr-TR" dirty="0">
                <a:ea typeface="+mn-lt"/>
                <a:cs typeface="+mn-lt"/>
              </a:rPr>
              <a:t> (OCR) , </a:t>
            </a:r>
            <a:r>
              <a:rPr lang="tr-TR" dirty="0" err="1">
                <a:ea typeface="+mn-lt"/>
                <a:cs typeface="+mn-lt"/>
              </a:rPr>
              <a:t>one</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Computer</a:t>
            </a:r>
            <a:r>
              <a:rPr lang="tr-TR" dirty="0">
                <a:ea typeface="+mn-lt"/>
                <a:cs typeface="+mn-lt"/>
              </a:rPr>
              <a:t> </a:t>
            </a:r>
            <a:r>
              <a:rPr lang="tr-TR" dirty="0" err="1">
                <a:ea typeface="+mn-lt"/>
                <a:cs typeface="+mn-lt"/>
              </a:rPr>
              <a:t>Vision</a:t>
            </a:r>
            <a:r>
              <a:rPr lang="tr-TR" dirty="0">
                <a:ea typeface="+mn-lt"/>
                <a:cs typeface="+mn-lt"/>
              </a:rPr>
              <a:t> </a:t>
            </a:r>
            <a:r>
              <a:rPr lang="tr-TR" dirty="0" err="1">
                <a:ea typeface="+mn-lt"/>
                <a:cs typeface="+mn-lt"/>
              </a:rPr>
              <a:t>techniques</a:t>
            </a:r>
            <a:r>
              <a:rPr lang="tr-TR" dirty="0">
                <a:ea typeface="+mn-lt"/>
                <a:cs typeface="+mn-lt"/>
              </a:rPr>
              <a:t>, can </a:t>
            </a:r>
            <a:r>
              <a:rPr lang="tr-TR" dirty="0" err="1">
                <a:ea typeface="+mn-lt"/>
                <a:cs typeface="+mn-lt"/>
              </a:rPr>
              <a:t>also</a:t>
            </a:r>
            <a:r>
              <a:rPr lang="tr-TR" dirty="0">
                <a:ea typeface="+mn-lt"/>
                <a:cs typeface="+mn-lt"/>
              </a:rPr>
              <a:t> be </a:t>
            </a:r>
            <a:r>
              <a:rPr lang="tr-TR" dirty="0" err="1">
                <a:ea typeface="+mn-lt"/>
                <a:cs typeface="+mn-lt"/>
              </a:rPr>
              <a:t>used</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purposes</a:t>
            </a:r>
            <a:r>
              <a:rPr lang="tr-TR" dirty="0">
                <a:ea typeface="+mn-lt"/>
                <a:cs typeface="+mn-lt"/>
              </a:rPr>
              <a:t> as an </a:t>
            </a:r>
            <a:r>
              <a:rPr lang="tr-TR" dirty="0" err="1">
                <a:ea typeface="+mn-lt"/>
                <a:cs typeface="+mn-lt"/>
              </a:rPr>
              <a:t>alternative</a:t>
            </a:r>
            <a:endParaRPr lang="tr-TR" dirty="0">
              <a:ea typeface="+mn-lt"/>
              <a:cs typeface="+mn-lt"/>
            </a:endParaRPr>
          </a:p>
          <a:p>
            <a:endParaRPr lang="tr-TR" dirty="0"/>
          </a:p>
          <a:p>
            <a:r>
              <a:rPr lang="tr-TR" dirty="0" err="1">
                <a:ea typeface="+mn-lt"/>
                <a:cs typeface="+mn-lt"/>
              </a:rPr>
              <a:t>In</a:t>
            </a:r>
            <a:r>
              <a:rPr lang="tr-TR" dirty="0">
                <a:ea typeface="+mn-lt"/>
                <a:cs typeface="+mn-lt"/>
              </a:rPr>
              <a:t> </a:t>
            </a:r>
            <a:r>
              <a:rPr lang="tr-TR" dirty="0" err="1">
                <a:ea typeface="+mn-lt"/>
                <a:cs typeface="+mn-lt"/>
              </a:rPr>
              <a:t>the</a:t>
            </a:r>
            <a:r>
              <a:rPr lang="tr-TR" dirty="0">
                <a:ea typeface="+mn-lt"/>
                <a:cs typeface="+mn-lt"/>
              </a:rPr>
              <a:t> OCR, </a:t>
            </a:r>
            <a:r>
              <a:rPr lang="tr-TR" dirty="0" err="1">
                <a:ea typeface="+mn-lt"/>
                <a:cs typeface="+mn-lt"/>
              </a:rPr>
              <a:t>the</a:t>
            </a:r>
            <a:r>
              <a:rPr lang="tr-TR" dirty="0">
                <a:ea typeface="+mn-lt"/>
                <a:cs typeface="+mn-lt"/>
              </a:rPr>
              <a:t> </a:t>
            </a:r>
            <a:r>
              <a:rPr lang="tr-TR" dirty="0" err="1">
                <a:ea typeface="+mn-lt"/>
                <a:cs typeface="+mn-lt"/>
              </a:rPr>
              <a:t>input</a:t>
            </a:r>
            <a:r>
              <a:rPr lang="tr-TR" dirty="0">
                <a:ea typeface="+mn-lt"/>
                <a:cs typeface="+mn-lt"/>
              </a:rPr>
              <a:t> is an </a:t>
            </a:r>
            <a:r>
              <a:rPr lang="tr-TR" dirty="0" err="1">
                <a:ea typeface="+mn-lt"/>
                <a:cs typeface="+mn-lt"/>
              </a:rPr>
              <a:t>image</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gets</a:t>
            </a:r>
            <a:r>
              <a:rPr lang="tr-TR" dirty="0">
                <a:ea typeface="+mn-lt"/>
                <a:cs typeface="+mn-lt"/>
              </a:rPr>
              <a:t> </a:t>
            </a:r>
            <a:r>
              <a:rPr lang="tr-TR" dirty="0" err="1">
                <a:ea typeface="+mn-lt"/>
                <a:cs typeface="+mn-lt"/>
              </a:rPr>
              <a:t>converted</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desired</a:t>
            </a:r>
            <a:r>
              <a:rPr lang="tr-TR" dirty="0">
                <a:ea typeface="+mn-lt"/>
                <a:cs typeface="+mn-lt"/>
              </a:rPr>
              <a:t> </a:t>
            </a:r>
            <a:r>
              <a:rPr lang="tr-TR" dirty="0" err="1">
                <a:ea typeface="+mn-lt"/>
                <a:cs typeface="+mn-lt"/>
              </a:rPr>
              <a:t>characters</a:t>
            </a:r>
            <a:r>
              <a:rPr lang="tr-TR" dirty="0">
                <a:ea typeface="+mn-lt"/>
                <a:cs typeface="+mn-lt"/>
              </a:rPr>
              <a:t> as an </a:t>
            </a:r>
            <a:r>
              <a:rPr lang="tr-TR" dirty="0" err="1">
                <a:ea typeface="+mn-lt"/>
                <a:cs typeface="+mn-lt"/>
              </a:rPr>
              <a:t>output</a:t>
            </a:r>
            <a:r>
              <a:rPr lang="tr-TR" dirty="0">
                <a:ea typeface="+mn-lt"/>
                <a:cs typeface="+mn-lt"/>
              </a:rPr>
              <a:t> in a txt format, </a:t>
            </a:r>
            <a:r>
              <a:rPr lang="tr-TR" dirty="0" err="1">
                <a:ea typeface="+mn-lt"/>
                <a:cs typeface="+mn-lt"/>
              </a:rPr>
              <a:t>and</a:t>
            </a:r>
            <a:r>
              <a:rPr lang="tr-TR" dirty="0">
                <a:ea typeface="+mn-lt"/>
                <a:cs typeface="+mn-lt"/>
              </a:rPr>
              <a:t> OCR can be </a:t>
            </a:r>
            <a:r>
              <a:rPr lang="tr-TR" dirty="0" err="1">
                <a:ea typeface="+mn-lt"/>
                <a:cs typeface="+mn-lt"/>
              </a:rPr>
              <a:t>applied</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Label</a:t>
            </a:r>
            <a:r>
              <a:rPr lang="tr-TR" dirty="0">
                <a:ea typeface="+mn-lt"/>
                <a:cs typeface="+mn-lt"/>
              </a:rPr>
              <a:t> </a:t>
            </a:r>
            <a:r>
              <a:rPr lang="tr-TR" dirty="0" err="1">
                <a:ea typeface="+mn-lt"/>
                <a:cs typeface="+mn-lt"/>
              </a:rPr>
              <a:t>Studio</a:t>
            </a:r>
            <a:r>
              <a:rPr lang="tr-TR" dirty="0">
                <a:ea typeface="+mn-lt"/>
                <a:cs typeface="+mn-lt"/>
              </a:rPr>
              <a:t> </a:t>
            </a:r>
            <a:r>
              <a:rPr lang="tr-TR" dirty="0" err="1">
                <a:ea typeface="+mn-lt"/>
                <a:cs typeface="+mn-lt"/>
              </a:rPr>
              <a:t>application</a:t>
            </a:r>
            <a:endParaRPr lang="tr-TR" dirty="0" err="1"/>
          </a:p>
        </p:txBody>
      </p:sp>
      <p:sp>
        <p:nvSpPr>
          <p:cNvPr id="5" name="Title 1">
            <a:extLst>
              <a:ext uri="{FF2B5EF4-FFF2-40B4-BE49-F238E27FC236}">
                <a16:creationId xmlns:a16="http://schemas.microsoft.com/office/drawing/2014/main" id="{E8F2E654-749C-89A8-19A7-284D15B813FB}"/>
              </a:ext>
            </a:extLst>
          </p:cNvPr>
          <p:cNvSpPr txBox="1">
            <a:spLocks/>
          </p:cNvSpPr>
          <p:nvPr/>
        </p:nvSpPr>
        <p:spPr>
          <a:xfrm>
            <a:off x="840509" y="263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cap="none" dirty="0" err="1"/>
              <a:t>Computer</a:t>
            </a:r>
            <a:r>
              <a:rPr lang="tr-TR" cap="none" dirty="0"/>
              <a:t> </a:t>
            </a:r>
            <a:r>
              <a:rPr lang="tr-TR" cap="none" dirty="0" err="1"/>
              <a:t>Vision</a:t>
            </a:r>
            <a:r>
              <a:rPr lang="tr-TR" cap="none" dirty="0"/>
              <a:t> </a:t>
            </a:r>
            <a:r>
              <a:rPr lang="tr-TR" cap="none" dirty="0" err="1"/>
              <a:t>Method</a:t>
            </a:r>
            <a:endParaRPr lang="tr-TR" dirty="0" err="1"/>
          </a:p>
        </p:txBody>
      </p:sp>
    </p:spTree>
    <p:extLst>
      <p:ext uri="{BB962C8B-B14F-4D97-AF65-F5344CB8AC3E}">
        <p14:creationId xmlns:p14="http://schemas.microsoft.com/office/powerpoint/2010/main" val="245071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A8C28D7-C641-7D7F-9E9E-41D18960971B}"/>
              </a:ext>
            </a:extLst>
          </p:cNvPr>
          <p:cNvSpPr>
            <a:spLocks noGrp="1"/>
          </p:cNvSpPr>
          <p:nvPr>
            <p:ph idx="1"/>
          </p:nvPr>
        </p:nvSpPr>
        <p:spPr>
          <a:xfrm>
            <a:off x="350197" y="1710171"/>
            <a:ext cx="11826425" cy="4466792"/>
          </a:xfrm>
        </p:spPr>
        <p:txBody>
          <a:bodyPr vert="horz" lIns="91440" tIns="45720" rIns="91440" bIns="45720" rtlCol="0" anchor="t">
            <a:normAutofit/>
          </a:bodyPr>
          <a:lstStyle/>
          <a:p>
            <a:pPr marL="0" indent="0">
              <a:buNone/>
            </a:pPr>
            <a:r>
              <a:rPr lang="tr-TR" dirty="0"/>
              <a:t>+</a:t>
            </a:r>
            <a:r>
              <a:rPr lang="tr-TR" dirty="0">
                <a:ea typeface="+mn-lt"/>
                <a:cs typeface="+mn-lt"/>
              </a:rPr>
              <a:t>   In </a:t>
            </a:r>
            <a:r>
              <a:rPr lang="tr-TR" dirty="0" err="1">
                <a:ea typeface="+mn-lt"/>
                <a:cs typeface="+mn-lt"/>
              </a:rPr>
              <a:t>addition</a:t>
            </a:r>
            <a:r>
              <a:rPr lang="tr-TR" dirty="0">
                <a:ea typeface="+mn-lt"/>
                <a:cs typeface="+mn-lt"/>
              </a:rPr>
              <a:t> </a:t>
            </a:r>
            <a:r>
              <a:rPr lang="tr-TR" dirty="0" err="1">
                <a:ea typeface="+mn-lt"/>
                <a:cs typeface="+mn-lt"/>
              </a:rPr>
              <a:t>to</a:t>
            </a:r>
            <a:r>
              <a:rPr lang="tr-TR" dirty="0">
                <a:ea typeface="+mn-lt"/>
                <a:cs typeface="+mn-lt"/>
              </a:rPr>
              <a:t> PDF-</a:t>
            </a:r>
            <a:r>
              <a:rPr lang="tr-TR" dirty="0" err="1">
                <a:ea typeface="+mn-lt"/>
                <a:cs typeface="+mn-lt"/>
              </a:rPr>
              <a:t>based</a:t>
            </a:r>
            <a:r>
              <a:rPr lang="tr-TR" dirty="0">
                <a:ea typeface="+mn-lt"/>
                <a:cs typeface="+mn-lt"/>
              </a:rPr>
              <a:t> </a:t>
            </a:r>
            <a:r>
              <a:rPr lang="tr-TR" dirty="0" err="1">
                <a:ea typeface="+mn-lt"/>
                <a:cs typeface="+mn-lt"/>
              </a:rPr>
              <a:t>documents</a:t>
            </a:r>
            <a:r>
              <a:rPr lang="tr-TR" dirty="0">
                <a:ea typeface="+mn-lt"/>
                <a:cs typeface="+mn-lt"/>
              </a:rPr>
              <a:t>, OCR can </a:t>
            </a:r>
            <a:r>
              <a:rPr lang="tr-TR" dirty="0" err="1">
                <a:ea typeface="+mn-lt"/>
                <a:cs typeface="+mn-lt"/>
              </a:rPr>
              <a:t>also</a:t>
            </a:r>
            <a:r>
              <a:rPr lang="tr-TR" dirty="0">
                <a:ea typeface="+mn-lt"/>
                <a:cs typeface="+mn-lt"/>
              </a:rPr>
              <a:t> </a:t>
            </a:r>
            <a:r>
              <a:rPr lang="tr-TR" dirty="0" err="1">
                <a:ea typeface="+mn-lt"/>
                <a:cs typeface="+mn-lt"/>
              </a:rPr>
              <a:t>work</a:t>
            </a:r>
            <a:r>
              <a:rPr lang="tr-TR" dirty="0">
                <a:ea typeface="+mn-lt"/>
                <a:cs typeface="+mn-lt"/>
              </a:rPr>
              <a:t> on                  </a:t>
            </a:r>
            <a:r>
              <a:rPr lang="tr-TR" dirty="0" err="1">
                <a:ea typeface="+mn-lt"/>
                <a:cs typeface="+mn-lt"/>
              </a:rPr>
              <a:t>documents</a:t>
            </a:r>
            <a:r>
              <a:rPr lang="tr-TR" dirty="0">
                <a:ea typeface="+mn-lt"/>
                <a:cs typeface="+mn-lt"/>
              </a:rPr>
              <a:t> in </a:t>
            </a:r>
            <a:r>
              <a:rPr lang="tr-TR" dirty="0" err="1">
                <a:ea typeface="+mn-lt"/>
                <a:cs typeface="+mn-lt"/>
              </a:rPr>
              <a:t>the</a:t>
            </a:r>
            <a:r>
              <a:rPr lang="tr-TR" dirty="0">
                <a:ea typeface="+mn-lt"/>
                <a:cs typeface="+mn-lt"/>
              </a:rPr>
              <a:t> form of </a:t>
            </a:r>
            <a:r>
              <a:rPr lang="tr-TR" dirty="0" err="1">
                <a:ea typeface="+mn-lt"/>
                <a:cs typeface="+mn-lt"/>
              </a:rPr>
              <a:t>images</a:t>
            </a:r>
            <a:r>
              <a:rPr lang="tr-TR" dirty="0">
                <a:ea typeface="+mn-lt"/>
                <a:cs typeface="+mn-lt"/>
              </a:rPr>
              <a:t>, </a:t>
            </a:r>
            <a:r>
              <a:rPr lang="tr-TR" dirty="0" err="1">
                <a:ea typeface="+mn-lt"/>
                <a:cs typeface="+mn-lt"/>
              </a:rPr>
              <a:t>handwriting</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printed</a:t>
            </a:r>
            <a:r>
              <a:rPr lang="tr-TR" dirty="0">
                <a:ea typeface="+mn-lt"/>
                <a:cs typeface="+mn-lt"/>
              </a:rPr>
              <a:t> </a:t>
            </a:r>
            <a:r>
              <a:rPr lang="tr-TR" dirty="0" err="1">
                <a:ea typeface="+mn-lt"/>
                <a:cs typeface="+mn-lt"/>
              </a:rPr>
              <a:t>paper</a:t>
            </a:r>
            <a:endParaRPr lang="tr-TR" dirty="0" err="1"/>
          </a:p>
          <a:p>
            <a:pPr marL="0" indent="0">
              <a:buNone/>
            </a:pPr>
            <a:endParaRPr lang="tr-TR" dirty="0"/>
          </a:p>
          <a:p>
            <a:pPr marL="0" indent="0">
              <a:buNone/>
            </a:pPr>
            <a:r>
              <a:rPr lang="tr-TR" dirty="0"/>
              <a:t>+ </a:t>
            </a:r>
            <a:r>
              <a:rPr lang="tr-TR" dirty="0">
                <a:ea typeface="+mn-lt"/>
                <a:cs typeface="+mn-lt"/>
              </a:rPr>
              <a:t>  Since OCR </a:t>
            </a:r>
            <a:r>
              <a:rPr lang="tr-TR" dirty="0" err="1">
                <a:ea typeface="+mn-lt"/>
                <a:cs typeface="+mn-lt"/>
              </a:rPr>
              <a:t>works</a:t>
            </a:r>
            <a:r>
              <a:rPr lang="tr-TR" dirty="0">
                <a:ea typeface="+mn-lt"/>
                <a:cs typeface="+mn-lt"/>
              </a:rPr>
              <a:t> on an </a:t>
            </a:r>
            <a:r>
              <a:rPr lang="tr-TR" dirty="0" err="1">
                <a:ea typeface="+mn-lt"/>
                <a:cs typeface="+mn-lt"/>
              </a:rPr>
              <a:t>image</a:t>
            </a:r>
            <a:r>
              <a:rPr lang="tr-TR" dirty="0">
                <a:ea typeface="+mn-lt"/>
                <a:cs typeface="+mn-lt"/>
              </a:rPr>
              <a:t> </a:t>
            </a:r>
            <a:r>
              <a:rPr lang="tr-TR" dirty="0" err="1">
                <a:ea typeface="+mn-lt"/>
                <a:cs typeface="+mn-lt"/>
              </a:rPr>
              <a:t>basis</a:t>
            </a:r>
            <a:r>
              <a:rPr lang="tr-TR" dirty="0">
                <a:ea typeface="+mn-lt"/>
                <a:cs typeface="+mn-lt"/>
              </a:rPr>
              <a:t>, it </a:t>
            </a:r>
            <a:r>
              <a:rPr lang="tr-TR" dirty="0" err="1">
                <a:ea typeface="+mn-lt"/>
                <a:cs typeface="+mn-lt"/>
              </a:rPr>
              <a:t>will</a:t>
            </a:r>
            <a:r>
              <a:rPr lang="tr-TR" dirty="0">
                <a:ea typeface="+mn-lt"/>
                <a:cs typeface="+mn-lt"/>
              </a:rPr>
              <a:t> </a:t>
            </a:r>
            <a:r>
              <a:rPr lang="tr-TR" dirty="0" err="1">
                <a:ea typeface="+mn-lt"/>
                <a:cs typeface="+mn-lt"/>
              </a:rPr>
              <a:t>also</a:t>
            </a:r>
            <a:r>
              <a:rPr lang="tr-TR" dirty="0">
                <a:ea typeface="+mn-lt"/>
                <a:cs typeface="+mn-lt"/>
              </a:rPr>
              <a:t> be </a:t>
            </a:r>
            <a:r>
              <a:rPr lang="tr-TR" dirty="0" err="1">
                <a:ea typeface="+mn-lt"/>
                <a:cs typeface="+mn-lt"/>
              </a:rPr>
              <a:t>advantageous</a:t>
            </a:r>
            <a:r>
              <a:rPr lang="tr-TR" dirty="0">
                <a:ea typeface="+mn-lt"/>
                <a:cs typeface="+mn-lt"/>
              </a:rPr>
              <a:t> in       </a:t>
            </a:r>
            <a:r>
              <a:rPr lang="tr-TR" dirty="0" err="1">
                <a:ea typeface="+mn-lt"/>
                <a:cs typeface="+mn-lt"/>
              </a:rPr>
              <a:t>examining</a:t>
            </a:r>
            <a:r>
              <a:rPr lang="tr-TR" dirty="0">
                <a:ea typeface="+mn-lt"/>
                <a:cs typeface="+mn-lt"/>
              </a:rPr>
              <a:t> </a:t>
            </a:r>
            <a:r>
              <a:rPr lang="tr-TR" dirty="0" err="1">
                <a:ea typeface="+mn-lt"/>
                <a:cs typeface="+mn-lt"/>
              </a:rPr>
              <a:t>articles</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images</a:t>
            </a:r>
            <a:endParaRPr lang="tr-TR" dirty="0">
              <a:ea typeface="+mn-lt"/>
              <a:cs typeface="+mn-lt"/>
            </a:endParaRPr>
          </a:p>
          <a:p>
            <a:pPr marL="0" indent="0">
              <a:buNone/>
            </a:pPr>
            <a:endParaRPr lang="tr-TR" dirty="0"/>
          </a:p>
          <a:p>
            <a:pPr marL="457200" indent="-457200">
              <a:buFont typeface="Calibri" panose="020B0604020202020204" pitchFamily="34" charset="0"/>
              <a:buChar char="-"/>
            </a:pPr>
            <a:r>
              <a:rPr lang="tr-TR" dirty="0" err="1">
                <a:ea typeface="+mn-lt"/>
                <a:cs typeface="+mn-lt"/>
              </a:rPr>
              <a:t>Performance</a:t>
            </a:r>
            <a:r>
              <a:rPr lang="tr-TR" dirty="0">
                <a:ea typeface="+mn-lt"/>
                <a:cs typeface="+mn-lt"/>
              </a:rPr>
              <a:t> </a:t>
            </a:r>
            <a:r>
              <a:rPr lang="tr-TR" dirty="0" err="1">
                <a:ea typeface="+mn-lt"/>
                <a:cs typeface="+mn-lt"/>
              </a:rPr>
              <a:t>may</a:t>
            </a:r>
            <a:r>
              <a:rPr lang="tr-TR" dirty="0">
                <a:ea typeface="+mn-lt"/>
                <a:cs typeface="+mn-lt"/>
              </a:rPr>
              <a:t> be </a:t>
            </a:r>
            <a:r>
              <a:rPr lang="tr-TR" dirty="0" err="1">
                <a:ea typeface="+mn-lt"/>
                <a:cs typeface="+mn-lt"/>
              </a:rPr>
              <a:t>lower</a:t>
            </a:r>
            <a:r>
              <a:rPr lang="tr-TR" dirty="0">
                <a:ea typeface="+mn-lt"/>
                <a:cs typeface="+mn-lt"/>
              </a:rPr>
              <a:t> </a:t>
            </a:r>
            <a:r>
              <a:rPr lang="tr-TR" dirty="0" err="1">
                <a:ea typeface="+mn-lt"/>
                <a:cs typeface="+mn-lt"/>
              </a:rPr>
              <a:t>than</a:t>
            </a:r>
            <a:r>
              <a:rPr lang="tr-TR" dirty="0">
                <a:ea typeface="+mn-lt"/>
                <a:cs typeface="+mn-lt"/>
              </a:rPr>
              <a:t> PDF </a:t>
            </a:r>
            <a:r>
              <a:rPr lang="tr-TR" dirty="0" err="1">
                <a:ea typeface="+mn-lt"/>
                <a:cs typeface="+mn-lt"/>
              </a:rPr>
              <a:t>converter</a:t>
            </a:r>
            <a:r>
              <a:rPr lang="tr-TR" dirty="0">
                <a:ea typeface="+mn-lt"/>
                <a:cs typeface="+mn-lt"/>
              </a:rPr>
              <a:t> </a:t>
            </a:r>
            <a:r>
              <a:rPr lang="tr-TR" dirty="0" err="1">
                <a:ea typeface="+mn-lt"/>
                <a:cs typeface="+mn-lt"/>
              </a:rPr>
              <a:t>applications</a:t>
            </a:r>
            <a:r>
              <a:rPr lang="tr-TR" dirty="0">
                <a:ea typeface="+mn-lt"/>
                <a:cs typeface="+mn-lt"/>
              </a:rPr>
              <a:t> </a:t>
            </a:r>
            <a:r>
              <a:rPr lang="tr-TR" dirty="0" err="1">
                <a:ea typeface="+mn-lt"/>
                <a:cs typeface="+mn-lt"/>
              </a:rPr>
              <a:t>for</a:t>
            </a:r>
            <a:r>
              <a:rPr lang="tr-TR" dirty="0">
                <a:ea typeface="+mn-lt"/>
                <a:cs typeface="+mn-lt"/>
              </a:rPr>
              <a:t> </a:t>
            </a:r>
          </a:p>
          <a:p>
            <a:pPr marL="0" indent="0">
              <a:buNone/>
            </a:pPr>
            <a:r>
              <a:rPr lang="tr-TR" dirty="0">
                <a:ea typeface="+mn-lt"/>
                <a:cs typeface="+mn-lt"/>
              </a:rPr>
              <a:t>   </a:t>
            </a:r>
            <a:r>
              <a:rPr lang="tr-TR" dirty="0" err="1">
                <a:ea typeface="+mn-lt"/>
                <a:cs typeface="+mn-lt"/>
              </a:rPr>
              <a:t>simple</a:t>
            </a:r>
            <a:r>
              <a:rPr lang="tr-TR" dirty="0">
                <a:ea typeface="+mn-lt"/>
                <a:cs typeface="+mn-lt"/>
              </a:rPr>
              <a:t> </a:t>
            </a:r>
            <a:r>
              <a:rPr lang="tr-TR" dirty="0" err="1">
                <a:ea typeface="+mn-lt"/>
                <a:cs typeface="+mn-lt"/>
              </a:rPr>
              <a:t>documents</a:t>
            </a:r>
            <a:endParaRPr lang="tr-TR"/>
          </a:p>
        </p:txBody>
      </p:sp>
      <p:sp>
        <p:nvSpPr>
          <p:cNvPr id="5" name="Title 1">
            <a:extLst>
              <a:ext uri="{FF2B5EF4-FFF2-40B4-BE49-F238E27FC236}">
                <a16:creationId xmlns:a16="http://schemas.microsoft.com/office/drawing/2014/main" id="{5E5AEBFF-A376-FFBC-8704-BC55B59E6732}"/>
              </a:ext>
            </a:extLst>
          </p:cNvPr>
          <p:cNvSpPr txBox="1">
            <a:spLocks/>
          </p:cNvSpPr>
          <p:nvPr/>
        </p:nvSpPr>
        <p:spPr>
          <a:xfrm>
            <a:off x="840509" y="263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cap="none" dirty="0" err="1"/>
              <a:t>Advantages</a:t>
            </a:r>
            <a:r>
              <a:rPr lang="tr-TR" cap="none" dirty="0"/>
              <a:t> </a:t>
            </a:r>
            <a:r>
              <a:rPr lang="tr-TR" cap="none" dirty="0" err="1"/>
              <a:t>and</a:t>
            </a:r>
            <a:r>
              <a:rPr lang="tr-TR" cap="none" dirty="0"/>
              <a:t> </a:t>
            </a:r>
            <a:r>
              <a:rPr lang="tr-TR" cap="none" dirty="0" err="1"/>
              <a:t>Disadvantages</a:t>
            </a:r>
            <a:endParaRPr lang="tr-TR" cap="none" dirty="0" err="1">
              <a:cs typeface="Posterama"/>
            </a:endParaRPr>
          </a:p>
        </p:txBody>
      </p:sp>
    </p:spTree>
    <p:extLst>
      <p:ext uri="{BB962C8B-B14F-4D97-AF65-F5344CB8AC3E}">
        <p14:creationId xmlns:p14="http://schemas.microsoft.com/office/powerpoint/2010/main" val="639140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Beyaz bir arka planda oyuncak robot.">
            <a:extLst>
              <a:ext uri="{FF2B5EF4-FFF2-40B4-BE49-F238E27FC236}">
                <a16:creationId xmlns:a16="http://schemas.microsoft.com/office/drawing/2014/main" id="{6899DE5A-4C94-ACA9-D183-22EFFF8E7BB9}"/>
              </a:ext>
            </a:extLst>
          </p:cNvPr>
          <p:cNvPicPr>
            <a:picLocks noGrp="1" noChangeAspect="1"/>
          </p:cNvPicPr>
          <p:nvPr>
            <p:ph idx="1"/>
          </p:nvPr>
        </p:nvPicPr>
        <p:blipFill>
          <a:blip r:embed="rId2"/>
          <a:stretch>
            <a:fillRect/>
          </a:stretch>
        </p:blipFill>
        <p:spPr>
          <a:xfrm>
            <a:off x="498" y="-58208"/>
            <a:ext cx="12191005" cy="6923088"/>
          </a:xfrm>
        </p:spPr>
      </p:pic>
      <p:sp>
        <p:nvSpPr>
          <p:cNvPr id="2" name="Başlık 1">
            <a:extLst>
              <a:ext uri="{FF2B5EF4-FFF2-40B4-BE49-F238E27FC236}">
                <a16:creationId xmlns:a16="http://schemas.microsoft.com/office/drawing/2014/main" id="{E9E15EB7-1BEE-1050-B716-991C93D78799}"/>
              </a:ext>
            </a:extLst>
          </p:cNvPr>
          <p:cNvSpPr>
            <a:spLocks noGrp="1"/>
          </p:cNvSpPr>
          <p:nvPr>
            <p:ph type="title"/>
          </p:nvPr>
        </p:nvSpPr>
        <p:spPr>
          <a:xfrm>
            <a:off x="5960533" y="365125"/>
            <a:ext cx="5393267" cy="1336146"/>
          </a:xfrm>
        </p:spPr>
        <p:txBody>
          <a:bodyPr/>
          <a:lstStyle/>
          <a:p>
            <a:r>
              <a:rPr lang="tr-TR" dirty="0">
                <a:cs typeface="Posterama"/>
              </a:rPr>
              <a:t>Chat gpt-3</a:t>
            </a:r>
            <a:endParaRPr lang="tr-TR" dirty="0"/>
          </a:p>
        </p:txBody>
      </p:sp>
    </p:spTree>
    <p:extLst>
      <p:ext uri="{BB962C8B-B14F-4D97-AF65-F5344CB8AC3E}">
        <p14:creationId xmlns:p14="http://schemas.microsoft.com/office/powerpoint/2010/main" val="200724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tr-TR" dirty="0"/>
              <a:t>Problem</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tr-TR" sz="1600" dirty="0"/>
              <a:t>New </a:t>
            </a:r>
            <a:r>
              <a:rPr lang="tr-TR" sz="1600" dirty="0" err="1"/>
              <a:t>electronic</a:t>
            </a:r>
            <a:r>
              <a:rPr lang="tr-TR" sz="1600" dirty="0"/>
              <a:t> </a:t>
            </a:r>
            <a:r>
              <a:rPr lang="tr-TR" sz="1600" dirty="0" err="1"/>
              <a:t>devices</a:t>
            </a:r>
            <a:r>
              <a:rPr lang="tr-TR" sz="1600" dirty="0"/>
              <a:t> </a:t>
            </a:r>
            <a:r>
              <a:rPr lang="tr-TR" sz="1600" dirty="0" err="1"/>
              <a:t>are</a:t>
            </a:r>
            <a:r>
              <a:rPr lang="tr-TR" sz="1600" dirty="0"/>
              <a:t> </a:t>
            </a:r>
            <a:r>
              <a:rPr lang="tr-TR" sz="1600" dirty="0" err="1"/>
              <a:t>being</a:t>
            </a:r>
            <a:r>
              <a:rPr lang="tr-TR" sz="1600" dirty="0"/>
              <a:t> </a:t>
            </a:r>
            <a:r>
              <a:rPr lang="tr-TR" sz="1600" dirty="0" err="1"/>
              <a:t>built</a:t>
            </a:r>
            <a:r>
              <a:rPr lang="tr-TR" sz="1600" dirty="0"/>
              <a:t> </a:t>
            </a:r>
            <a:r>
              <a:rPr lang="tr-TR" sz="1600" dirty="0" err="1"/>
              <a:t>every</a:t>
            </a:r>
            <a:r>
              <a:rPr lang="tr-TR" sz="1600" dirty="0"/>
              <a:t> </a:t>
            </a:r>
            <a:r>
              <a:rPr lang="tr-TR" sz="1600" dirty="0" err="1"/>
              <a:t>day</a:t>
            </a:r>
            <a:r>
              <a:rPr lang="tr-TR" sz="1600" dirty="0"/>
              <a:t> </a:t>
            </a:r>
            <a:r>
              <a:rPr lang="tr-TR" sz="1600" dirty="0" err="1"/>
              <a:t>such</a:t>
            </a:r>
            <a:r>
              <a:rPr lang="tr-TR" sz="1600" dirty="0"/>
              <a:t> as </a:t>
            </a:r>
            <a:r>
              <a:rPr lang="tr-TR" sz="1600" dirty="0" err="1"/>
              <a:t>power</a:t>
            </a:r>
            <a:r>
              <a:rPr lang="tr-TR" sz="1600" dirty="0"/>
              <a:t> </a:t>
            </a:r>
            <a:r>
              <a:rPr lang="tr-TR" sz="1600" dirty="0" err="1"/>
              <a:t>amplifiers</a:t>
            </a:r>
            <a:r>
              <a:rPr lang="tr-TR" sz="1600" dirty="0"/>
              <a:t>. </a:t>
            </a:r>
            <a:r>
              <a:rPr lang="tr-TR" sz="1600" dirty="0" err="1"/>
              <a:t>These</a:t>
            </a:r>
            <a:r>
              <a:rPr lang="tr-TR" sz="1600" dirty="0"/>
              <a:t> </a:t>
            </a:r>
            <a:r>
              <a:rPr lang="tr-TR" sz="1600" dirty="0" err="1"/>
              <a:t>devices</a:t>
            </a:r>
            <a:r>
              <a:rPr lang="tr-TR" sz="1600" dirty="0"/>
              <a:t> </a:t>
            </a:r>
            <a:r>
              <a:rPr lang="tr-TR" sz="1600" dirty="0" err="1"/>
              <a:t>come</a:t>
            </a:r>
            <a:r>
              <a:rPr lang="tr-TR" sz="1600" dirty="0"/>
              <a:t> </a:t>
            </a:r>
            <a:r>
              <a:rPr lang="tr-TR" sz="1600" dirty="0" err="1"/>
              <a:t>with</a:t>
            </a:r>
            <a:r>
              <a:rPr lang="tr-TR" sz="1600" dirty="0"/>
              <a:t> </a:t>
            </a:r>
            <a:r>
              <a:rPr lang="tr-TR" sz="1600" dirty="0" err="1"/>
              <a:t>documents</a:t>
            </a:r>
            <a:r>
              <a:rPr lang="tr-TR" sz="1600" dirty="0"/>
              <a:t> </a:t>
            </a:r>
            <a:r>
              <a:rPr lang="tr-TR" sz="1600" dirty="0" err="1"/>
              <a:t>that</a:t>
            </a:r>
            <a:r>
              <a:rPr lang="tr-TR" sz="1600" dirty="0"/>
              <a:t> </a:t>
            </a:r>
            <a:r>
              <a:rPr lang="tr-TR" sz="1600" dirty="0" err="1"/>
              <a:t>present</a:t>
            </a:r>
            <a:r>
              <a:rPr lang="tr-TR" sz="1600" dirty="0"/>
              <a:t> </a:t>
            </a:r>
            <a:r>
              <a:rPr lang="tr-TR" sz="1600" dirty="0" err="1"/>
              <a:t>their</a:t>
            </a:r>
            <a:r>
              <a:rPr lang="tr-TR" sz="1600" dirty="0"/>
              <a:t> </a:t>
            </a:r>
            <a:r>
              <a:rPr lang="tr-TR" sz="1600" dirty="0" err="1"/>
              <a:t>technical</a:t>
            </a:r>
            <a:r>
              <a:rPr lang="tr-TR" sz="1600" dirty="0"/>
              <a:t> </a:t>
            </a:r>
            <a:r>
              <a:rPr lang="tr-TR" sz="1600" dirty="0" err="1"/>
              <a:t>specifications</a:t>
            </a:r>
            <a:r>
              <a:rPr lang="tr-TR" sz="1600" dirty="0"/>
              <a:t>. </a:t>
            </a:r>
            <a:r>
              <a:rPr lang="tr-TR" sz="1600" dirty="0" err="1"/>
              <a:t>The</a:t>
            </a:r>
            <a:r>
              <a:rPr lang="tr-TR" sz="1600" dirty="0"/>
              <a:t> problem is </a:t>
            </a:r>
            <a:r>
              <a:rPr lang="tr-TR" sz="1600" dirty="0" err="1"/>
              <a:t>that</a:t>
            </a:r>
            <a:r>
              <a:rPr lang="tr-TR" sz="1600" dirty="0"/>
              <a:t> </a:t>
            </a:r>
            <a:r>
              <a:rPr lang="tr-TR" sz="1600" dirty="0" err="1"/>
              <a:t>these</a:t>
            </a:r>
            <a:r>
              <a:rPr lang="tr-TR" sz="1600" dirty="0"/>
              <a:t> </a:t>
            </a:r>
            <a:r>
              <a:rPr lang="tr-TR" sz="1600" dirty="0" err="1"/>
              <a:t>details</a:t>
            </a:r>
            <a:r>
              <a:rPr lang="tr-TR" sz="1600" dirty="0"/>
              <a:t> </a:t>
            </a:r>
            <a:r>
              <a:rPr lang="tr-TR" sz="1600" dirty="0" err="1"/>
              <a:t>are</a:t>
            </a:r>
            <a:r>
              <a:rPr lang="tr-TR" sz="1600" dirty="0"/>
              <a:t> not </a:t>
            </a:r>
            <a:r>
              <a:rPr lang="tr-TR" sz="1600" dirty="0" err="1"/>
              <a:t>present</a:t>
            </a:r>
            <a:r>
              <a:rPr lang="tr-TR" sz="1600" dirty="0"/>
              <a:t> in an </a:t>
            </a:r>
            <a:r>
              <a:rPr lang="tr-TR" sz="1600" dirty="0" err="1"/>
              <a:t>easy-to-access</a:t>
            </a:r>
            <a:r>
              <a:rPr lang="tr-TR" sz="1600" dirty="0"/>
              <a:t> form in </a:t>
            </a:r>
            <a:r>
              <a:rPr lang="tr-TR" sz="1600" dirty="0" err="1"/>
              <a:t>one</a:t>
            </a:r>
            <a:r>
              <a:rPr lang="tr-TR" sz="1600" dirty="0"/>
              <a:t> </a:t>
            </a:r>
            <a:r>
              <a:rPr lang="tr-TR" sz="1600" dirty="0" err="1"/>
              <a:t>place</a:t>
            </a:r>
            <a:r>
              <a:rPr lang="tr-TR" sz="1600" dirty="0"/>
              <a:t>. </a:t>
            </a:r>
            <a:r>
              <a:rPr lang="tr-TR" sz="1600" dirty="0" err="1"/>
              <a:t>This</a:t>
            </a:r>
            <a:r>
              <a:rPr lang="tr-TR" sz="1600" dirty="0"/>
              <a:t> </a:t>
            </a:r>
            <a:r>
              <a:rPr lang="tr-TR" sz="1600" dirty="0" err="1"/>
              <a:t>makes</a:t>
            </a:r>
            <a:r>
              <a:rPr lang="tr-TR" sz="1600" dirty="0"/>
              <a:t> </a:t>
            </a:r>
            <a:r>
              <a:rPr lang="tr-TR" sz="1600" dirty="0" err="1"/>
              <a:t>statistical</a:t>
            </a:r>
            <a:r>
              <a:rPr lang="tr-TR" sz="1600" dirty="0"/>
              <a:t> </a:t>
            </a:r>
            <a:r>
              <a:rPr lang="tr-TR" sz="1600" dirty="0" err="1"/>
              <a:t>analysis</a:t>
            </a:r>
            <a:r>
              <a:rPr lang="tr-TR" sz="1600" dirty="0"/>
              <a:t> an </a:t>
            </a:r>
            <a:r>
              <a:rPr lang="tr-TR" sz="1600" dirty="0" err="1"/>
              <a:t>arduous</a:t>
            </a:r>
            <a:r>
              <a:rPr lang="tr-TR" sz="1600" dirty="0"/>
              <a:t>, </a:t>
            </a:r>
            <a:r>
              <a:rPr lang="tr-TR" sz="1600" dirty="0" err="1"/>
              <a:t>labor-intensive</a:t>
            </a:r>
            <a:r>
              <a:rPr lang="tr-TR" sz="1600" dirty="0"/>
              <a:t> </a:t>
            </a:r>
            <a:r>
              <a:rPr lang="tr-TR" sz="1600" dirty="0" err="1"/>
              <a:t>task</a:t>
            </a:r>
            <a:r>
              <a:rPr lang="tr-TR" sz="1600" dirty="0"/>
              <a:t>.</a:t>
            </a:r>
            <a:endParaRPr lang="en-US" sz="1600" dirty="0"/>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66973" y="368868"/>
            <a:ext cx="5486400" cy="1325563"/>
          </a:xfrm>
        </p:spPr>
        <p:txBody>
          <a:bodyPr>
            <a:normAutofit/>
          </a:bodyPr>
          <a:lstStyle/>
          <a:p>
            <a:r>
              <a:rPr lang="en-US" sz="2000" dirty="0"/>
              <a:t>First Trials of information extraction using Chat gpt-3</a:t>
            </a:r>
            <a:endParaRPr lang="en-US" sz="2000" dirty="0">
              <a:cs typeface="Posterama"/>
            </a:endParaRP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137343"/>
            <a:ext cx="5533176" cy="3956726"/>
          </a:xfrm>
        </p:spPr>
        <p:txBody>
          <a:bodyPr vert="horz" lIns="91440" tIns="45720" rIns="91440" bIns="45720" rtlCol="0" anchor="t">
            <a:normAutofit/>
          </a:bodyPr>
          <a:lstStyle/>
          <a:p>
            <a:pPr marL="285750" indent="-285750">
              <a:buFont typeface="Calibri" panose="020B0604020202020204" pitchFamily="34" charset="0"/>
              <a:buChar char="-"/>
            </a:pPr>
            <a:r>
              <a:rPr lang="en-US" sz="1600" dirty="0"/>
              <a:t>OpenAI introduced </a:t>
            </a:r>
            <a:r>
              <a:rPr lang="en-US" sz="1600" dirty="0" err="1"/>
              <a:t>ChatGPT</a:t>
            </a:r>
            <a:r>
              <a:rPr lang="en-US" sz="1600" dirty="0"/>
              <a:t> (Generative Pre-trained Transformer) as a chatbot in November 2022. It is constructed on top of the GPT-3.5 family of big language models from OpenAI, and it has been enhanced using supervised and reinforcement learning methods.</a:t>
            </a:r>
          </a:p>
          <a:p>
            <a:pPr marL="285750" indent="-285750">
              <a:buFont typeface="Calibri" panose="020B0604020202020204" pitchFamily="34" charset="0"/>
              <a:buChar char="-"/>
            </a:pPr>
            <a:r>
              <a:rPr lang="en-US" sz="1600" dirty="0" err="1"/>
              <a:t>ChatGPT</a:t>
            </a:r>
            <a:r>
              <a:rPr lang="en-US" sz="1600" dirty="0"/>
              <a:t> is a language prediction model. This indicates that it has a machine learning neural network model that can take text as an input and transform it into the outcome it thinks will be most helpful. This is done by teaching the system to recognize patterns in the massive amount of material on the internet.</a:t>
            </a:r>
            <a:endParaRPr lang="en-US" sz="1600"/>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5" descr="Text&#10;&#10;Description automatically generated">
            <a:extLst>
              <a:ext uri="{FF2B5EF4-FFF2-40B4-BE49-F238E27FC236}">
                <a16:creationId xmlns:a16="http://schemas.microsoft.com/office/drawing/2014/main" id="{314328B1-12D8-41FA-BB98-1EB153ADFA8F}"/>
              </a:ext>
            </a:extLst>
          </p:cNvPr>
          <p:cNvPicPr>
            <a:picLocks noChangeAspect="1"/>
          </p:cNvPicPr>
          <p:nvPr/>
        </p:nvPicPr>
        <p:blipFill>
          <a:blip r:embed="rId2"/>
          <a:stretch>
            <a:fillRect/>
          </a:stretch>
        </p:blipFill>
        <p:spPr>
          <a:xfrm>
            <a:off x="1437" y="681"/>
            <a:ext cx="4928558" cy="6414534"/>
          </a:xfrm>
          <a:prstGeom prst="rect">
            <a:avLst/>
          </a:prstGeom>
        </p:spPr>
      </p:pic>
      <p:pic>
        <p:nvPicPr>
          <p:cNvPr id="24" name="Picture 24" descr="Text&#10;&#10;Description automatically generated">
            <a:extLst>
              <a:ext uri="{FF2B5EF4-FFF2-40B4-BE49-F238E27FC236}">
                <a16:creationId xmlns:a16="http://schemas.microsoft.com/office/drawing/2014/main" id="{22228AA6-612F-D8AC-49CA-62887CC80801}"/>
              </a:ext>
            </a:extLst>
          </p:cNvPr>
          <p:cNvPicPr>
            <a:picLocks noChangeAspect="1"/>
          </p:cNvPicPr>
          <p:nvPr/>
        </p:nvPicPr>
        <p:blipFill>
          <a:blip r:embed="rId3"/>
          <a:stretch>
            <a:fillRect/>
          </a:stretch>
        </p:blipFill>
        <p:spPr>
          <a:xfrm>
            <a:off x="5942881" y="1075726"/>
            <a:ext cx="5952945" cy="3987684"/>
          </a:xfrm>
          <a:prstGeom prst="rect">
            <a:avLst/>
          </a:prstGeom>
        </p:spPr>
      </p:pic>
      <p:pic>
        <p:nvPicPr>
          <p:cNvPr id="26" name="Graphic 26" descr="Back with solid fill">
            <a:extLst>
              <a:ext uri="{FF2B5EF4-FFF2-40B4-BE49-F238E27FC236}">
                <a16:creationId xmlns:a16="http://schemas.microsoft.com/office/drawing/2014/main" id="{792A4282-13E0-0C85-B6BA-D0ABE56E1D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901960" y="480923"/>
            <a:ext cx="914400" cy="914400"/>
          </a:xfrm>
          <a:prstGeom prst="rect">
            <a:avLst/>
          </a:prstGeom>
        </p:spPr>
      </p:pic>
      <p:sp>
        <p:nvSpPr>
          <p:cNvPr id="27" name="TextBox 26">
            <a:extLst>
              <a:ext uri="{FF2B5EF4-FFF2-40B4-BE49-F238E27FC236}">
                <a16:creationId xmlns:a16="http://schemas.microsoft.com/office/drawing/2014/main" id="{E165CF8E-8445-C3B7-9777-35E82736DD3F}"/>
              </a:ext>
            </a:extLst>
          </p:cNvPr>
          <p:cNvSpPr txBox="1"/>
          <p:nvPr/>
        </p:nvSpPr>
        <p:spPr>
          <a:xfrm>
            <a:off x="5100535" y="18872"/>
            <a:ext cx="5001517" cy="919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Given text is generated with </a:t>
            </a:r>
            <a:r>
              <a:rPr lang="tr-TR" b="1" i="1" u="sng" dirty="0" err="1">
                <a:ea typeface="+mn-lt"/>
                <a:cs typeface="+mn-lt"/>
              </a:rPr>
              <a:t>Pdfplumber</a:t>
            </a:r>
            <a:r>
              <a:rPr lang="tr-TR" b="1" i="1" dirty="0">
                <a:ea typeface="+mn-lt"/>
                <a:cs typeface="+mn-lt"/>
              </a:rPr>
              <a:t> </a:t>
            </a:r>
            <a:r>
              <a:rPr lang="tr-TR" i="1" dirty="0" err="1">
                <a:ea typeface="+mn-lt"/>
                <a:cs typeface="+mn-lt"/>
              </a:rPr>
              <a:t>and</a:t>
            </a:r>
            <a:r>
              <a:rPr lang="tr-TR" i="1" dirty="0">
                <a:ea typeface="+mn-lt"/>
                <a:cs typeface="+mn-lt"/>
              </a:rPr>
              <a:t> fed </a:t>
            </a:r>
            <a:r>
              <a:rPr lang="tr-TR" i="1" dirty="0" err="1">
                <a:ea typeface="+mn-lt"/>
                <a:cs typeface="+mn-lt"/>
              </a:rPr>
              <a:t>to</a:t>
            </a:r>
            <a:r>
              <a:rPr lang="tr-TR" i="1" dirty="0">
                <a:ea typeface="+mn-lt"/>
                <a:cs typeface="+mn-lt"/>
              </a:rPr>
              <a:t> </a:t>
            </a:r>
            <a:r>
              <a:rPr lang="tr-TR" i="1" dirty="0" err="1">
                <a:ea typeface="+mn-lt"/>
                <a:cs typeface="+mn-lt"/>
              </a:rPr>
              <a:t>chat-gpt</a:t>
            </a:r>
            <a:r>
              <a:rPr lang="tr-TR" i="1" dirty="0">
                <a:ea typeface="+mn-lt"/>
                <a:cs typeface="+mn-lt"/>
              </a:rPr>
              <a:t> </a:t>
            </a:r>
            <a:r>
              <a:rPr lang="tr-TR" i="1" dirty="0" err="1">
                <a:ea typeface="+mn-lt"/>
                <a:cs typeface="+mn-lt"/>
              </a:rPr>
              <a:t>with</a:t>
            </a:r>
            <a:r>
              <a:rPr lang="tr-TR" i="1" dirty="0">
                <a:ea typeface="+mn-lt"/>
                <a:cs typeface="+mn-lt"/>
              </a:rPr>
              <a:t> </a:t>
            </a:r>
            <a:r>
              <a:rPr lang="tr-TR" i="1" dirty="0" err="1">
                <a:ea typeface="+mn-lt"/>
                <a:cs typeface="+mn-lt"/>
              </a:rPr>
              <a:t>given</a:t>
            </a:r>
            <a:r>
              <a:rPr lang="tr-TR" i="1" dirty="0">
                <a:ea typeface="+mn-lt"/>
                <a:cs typeface="+mn-lt"/>
              </a:rPr>
              <a:t> </a:t>
            </a:r>
            <a:r>
              <a:rPr lang="tr-TR" i="1" dirty="0" err="1">
                <a:ea typeface="+mn-lt"/>
                <a:cs typeface="+mn-lt"/>
              </a:rPr>
              <a:t>question</a:t>
            </a:r>
            <a:r>
              <a:rPr lang="tr-TR" i="1" dirty="0">
                <a:ea typeface="+mn-lt"/>
                <a:cs typeface="+mn-lt"/>
              </a:rPr>
              <a:t>.</a:t>
            </a:r>
            <a:endParaRPr lang="tr-TR" i="1" dirty="0"/>
          </a:p>
          <a:p>
            <a:endParaRPr lang="en-US"/>
          </a:p>
        </p:txBody>
      </p:sp>
      <p:pic>
        <p:nvPicPr>
          <p:cNvPr id="28" name="Graphic 28" descr="Back with solid fill">
            <a:extLst>
              <a:ext uri="{FF2B5EF4-FFF2-40B4-BE49-F238E27FC236}">
                <a16:creationId xmlns:a16="http://schemas.microsoft.com/office/drawing/2014/main" id="{87E83396-8621-024C-6FA0-0F56B786A0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6616193" y="5005613"/>
            <a:ext cx="1334937" cy="914400"/>
          </a:xfrm>
          <a:prstGeom prst="rect">
            <a:avLst/>
          </a:prstGeom>
        </p:spPr>
      </p:pic>
      <p:sp>
        <p:nvSpPr>
          <p:cNvPr id="29" name="TextBox 28">
            <a:extLst>
              <a:ext uri="{FF2B5EF4-FFF2-40B4-BE49-F238E27FC236}">
                <a16:creationId xmlns:a16="http://schemas.microsoft.com/office/drawing/2014/main" id="{9BE001A9-3860-8F37-4A79-851E9D4AB68C}"/>
              </a:ext>
            </a:extLst>
          </p:cNvPr>
          <p:cNvSpPr txBox="1"/>
          <p:nvPr/>
        </p:nvSpPr>
        <p:spPr>
          <a:xfrm>
            <a:off x="7907714" y="5040164"/>
            <a:ext cx="42359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i="1" dirty="0" err="1"/>
              <a:t>Result</a:t>
            </a:r>
            <a:r>
              <a:rPr lang="tr-TR" i="1" dirty="0"/>
              <a:t> </a:t>
            </a:r>
            <a:r>
              <a:rPr lang="tr-TR" i="1" dirty="0" err="1"/>
              <a:t>with</a:t>
            </a:r>
            <a:r>
              <a:rPr lang="tr-TR" i="1" dirty="0"/>
              <a:t> </a:t>
            </a:r>
            <a:r>
              <a:rPr lang="tr-TR" i="1" dirty="0" err="1"/>
              <a:t>only</a:t>
            </a:r>
            <a:r>
              <a:rPr lang="tr-TR" i="1" dirty="0"/>
              <a:t> </a:t>
            </a:r>
            <a:r>
              <a:rPr lang="tr-TR" i="1" dirty="0" err="1"/>
              <a:t>question</a:t>
            </a:r>
            <a:r>
              <a:rPr lang="tr-TR" i="1" dirty="0"/>
              <a:t>. </a:t>
            </a:r>
            <a:r>
              <a:rPr lang="tr-TR" i="1" dirty="0" err="1"/>
              <a:t>Imagine</a:t>
            </a:r>
            <a:r>
              <a:rPr lang="tr-TR" i="1" dirty="0"/>
              <a:t> how </a:t>
            </a:r>
            <a:r>
              <a:rPr lang="tr-TR" i="1" dirty="0" err="1"/>
              <a:t>many</a:t>
            </a:r>
            <a:r>
              <a:rPr lang="tr-TR" i="1" dirty="0"/>
              <a:t> </a:t>
            </a:r>
            <a:r>
              <a:rPr lang="tr-TR" i="1" dirty="0" err="1"/>
              <a:t>questions</a:t>
            </a:r>
            <a:r>
              <a:rPr lang="tr-TR" i="1" dirty="0"/>
              <a:t> </a:t>
            </a:r>
            <a:r>
              <a:rPr lang="tr-TR" i="1" dirty="0" err="1"/>
              <a:t>we</a:t>
            </a:r>
            <a:r>
              <a:rPr lang="tr-TR" i="1" dirty="0"/>
              <a:t> can ask </a:t>
            </a:r>
            <a:r>
              <a:rPr lang="tr-TR" i="1" dirty="0" err="1"/>
              <a:t>and</a:t>
            </a:r>
            <a:r>
              <a:rPr lang="tr-TR" i="1" dirty="0"/>
              <a:t> </a:t>
            </a:r>
            <a:r>
              <a:rPr lang="tr-TR" i="1" dirty="0" err="1"/>
              <a:t>specialize</a:t>
            </a:r>
            <a:r>
              <a:rPr lang="tr-TR" i="1" dirty="0"/>
              <a:t> </a:t>
            </a:r>
            <a:r>
              <a:rPr lang="tr-TR" i="1" dirty="0" err="1"/>
              <a:t>them</a:t>
            </a:r>
            <a:r>
              <a:rPr lang="tr-TR" i="1" dirty="0"/>
              <a:t> </a:t>
            </a:r>
            <a:r>
              <a:rPr lang="tr-TR" i="1" dirty="0" err="1"/>
              <a:t>for</a:t>
            </a:r>
            <a:r>
              <a:rPr lang="tr-TR" i="1" dirty="0"/>
              <a:t> </a:t>
            </a:r>
            <a:r>
              <a:rPr lang="tr-TR" i="1" dirty="0" err="1"/>
              <a:t>attributes</a:t>
            </a:r>
          </a:p>
          <a:p>
            <a:endParaRPr lang="en-US"/>
          </a:p>
        </p:txBody>
      </p:sp>
    </p:spTree>
    <p:extLst>
      <p:ext uri="{BB962C8B-B14F-4D97-AF65-F5344CB8AC3E}">
        <p14:creationId xmlns:p14="http://schemas.microsoft.com/office/powerpoint/2010/main" val="204666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err="1">
                <a:cs typeface="Posterama"/>
              </a:rPr>
              <a:t>Conclusıons</a:t>
            </a:r>
            <a:endParaRPr lang="en-ZA" dirty="0" err="1"/>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711912" y="2141968"/>
            <a:ext cx="2743200" cy="2999232"/>
          </a:xfrm>
        </p:spPr>
        <p:txBody>
          <a:bodyPr>
            <a:normAutofit/>
          </a:bodyPr>
          <a:lstStyle/>
          <a:p>
            <a:r>
              <a:rPr lang="en-ZA" dirty="0"/>
              <a:t>Endnote</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939812" y="3396277"/>
            <a:ext cx="2286000" cy="731520"/>
          </a:xfrm>
        </p:spPr>
        <p:txBody>
          <a:bodyPr vert="horz" lIns="91440" tIns="45720" rIns="91440" bIns="45720" rtlCol="0" anchor="t">
            <a:noAutofit/>
          </a:bodyPr>
          <a:lstStyle/>
          <a:p>
            <a:r>
              <a:rPr lang="en-ZA" dirty="0"/>
              <a:t>Automizing research download and search</a:t>
            </a:r>
            <a:endParaRPr lang="en-ZA" dirty="0">
              <a:cs typeface="Posterama"/>
            </a:endParaRP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945858" y="4451920"/>
            <a:ext cx="2286000" cy="640080"/>
          </a:xfrm>
        </p:spPr>
        <p:txBody>
          <a:bodyPr vert="horz" lIns="91440" tIns="45720" rIns="91440" bIns="45720" rtlCol="0" anchor="t">
            <a:noAutofit/>
          </a:bodyPr>
          <a:lstStyle/>
          <a:p>
            <a:r>
              <a:rPr lang="en-ZA" sz="1600" noProof="1"/>
              <a:t>Paper Collection</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a:t>Pdfplumber</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53776" y="3558022"/>
            <a:ext cx="2286000" cy="731520"/>
          </a:xfrm>
        </p:spPr>
        <p:txBody>
          <a:bodyPr vert="horz" lIns="91440" tIns="45720" rIns="91440" bIns="45720" rtlCol="0" anchor="t">
            <a:noAutofit/>
          </a:bodyPr>
          <a:lstStyle/>
          <a:p>
            <a:r>
              <a:rPr lang="en-ZA" dirty="0"/>
              <a:t>PDF to txt conversion</a:t>
            </a:r>
            <a:endParaRPr lang="en-ZA" dirty="0">
              <a:cs typeface="Posterama"/>
            </a:endParaRP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459109"/>
            <a:ext cx="2286000" cy="640080"/>
          </a:xfrm>
        </p:spPr>
        <p:txBody>
          <a:bodyPr vert="horz" lIns="91440" tIns="45720" rIns="91440" bIns="45720" rtlCol="0" anchor="t">
            <a:normAutofit/>
          </a:bodyPr>
          <a:lstStyle/>
          <a:p>
            <a:r>
              <a:rPr lang="en-US" sz="1600" dirty="0"/>
              <a:t>Paper Formatting</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765576" y="2149157"/>
            <a:ext cx="2743201" cy="2997072"/>
          </a:xfrm>
          <a:solidFill>
            <a:srgbClr val="ED7D31"/>
          </a:solidFill>
        </p:spPr>
        <p:txBody>
          <a:bodyPr/>
          <a:lstStyle/>
          <a:p>
            <a:r>
              <a:rPr lang="en-ZA"/>
              <a:t>Chat Gpt</a:t>
            </a:r>
            <a:endParaRPr lang="en-US"/>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994054" y="3191400"/>
            <a:ext cx="2286000" cy="731520"/>
          </a:xfrm>
        </p:spPr>
        <p:txBody>
          <a:bodyPr vert="horz" lIns="91440" tIns="45720" rIns="91440" bIns="45720" rtlCol="0" anchor="t">
            <a:noAutofit/>
          </a:bodyPr>
          <a:lstStyle/>
          <a:p>
            <a:r>
              <a:rPr lang="en-ZA" dirty="0">
                <a:cs typeface="Posterama"/>
              </a:rPr>
              <a:t>(OpenAI)</a:t>
            </a:r>
          </a:p>
          <a:p>
            <a:endParaRPr lang="en-ZA" dirty="0">
              <a:cs typeface="Posterama"/>
            </a:endParaRPr>
          </a:p>
          <a:p>
            <a:r>
              <a:rPr lang="en-ZA" dirty="0">
                <a:cs typeface="Posterama"/>
              </a:rPr>
              <a:t>Promising results </a:t>
            </a:r>
          </a:p>
          <a:p>
            <a:endParaRPr lang="en-US" dirty="0">
              <a:cs typeface="Posterama"/>
            </a:endParaRPr>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954517" y="4459109"/>
            <a:ext cx="2286000" cy="640080"/>
          </a:xfrm>
        </p:spPr>
        <p:txBody>
          <a:bodyPr vert="horz" lIns="91440" tIns="45720" rIns="91440" bIns="45720" rtlCol="0" anchor="t">
            <a:normAutofit/>
          </a:bodyPr>
          <a:lstStyle/>
          <a:p>
            <a:r>
              <a:rPr lang="en-ZA" sz="1600" noProof="1"/>
              <a:t>Data Extraction</a:t>
            </a:r>
            <a:endParaRPr lang="tr-TR"/>
          </a:p>
        </p:txBody>
      </p:sp>
      <p:pic>
        <p:nvPicPr>
          <p:cNvPr id="4" name="Graphic 4" descr="Back with solid fill">
            <a:extLst>
              <a:ext uri="{FF2B5EF4-FFF2-40B4-BE49-F238E27FC236}">
                <a16:creationId xmlns:a16="http://schemas.microsoft.com/office/drawing/2014/main" id="{676C5C65-02E1-769E-72B1-37C25F1F09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180000">
            <a:off x="3701451" y="3302480"/>
            <a:ext cx="914400" cy="914400"/>
          </a:xfrm>
          <a:prstGeom prst="rect">
            <a:avLst/>
          </a:prstGeom>
        </p:spPr>
      </p:pic>
      <p:pic>
        <p:nvPicPr>
          <p:cNvPr id="5" name="Graphic 4" descr="Back with solid fill">
            <a:extLst>
              <a:ext uri="{FF2B5EF4-FFF2-40B4-BE49-F238E27FC236}">
                <a16:creationId xmlns:a16="http://schemas.microsoft.com/office/drawing/2014/main" id="{680E7ED4-248C-96B3-911D-12C61639D7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180000">
            <a:off x="7727111" y="3302479"/>
            <a:ext cx="914400" cy="914400"/>
          </a:xfrm>
          <a:prstGeom prst="rect">
            <a:avLst/>
          </a:prstGeom>
        </p:spPr>
      </p:pic>
    </p:spTree>
    <p:extLst>
      <p:ext uri="{BB962C8B-B14F-4D97-AF65-F5344CB8AC3E}">
        <p14:creationId xmlns:p14="http://schemas.microsoft.com/office/powerpoint/2010/main" val="3831300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A13427-CCFE-C6F9-8330-76A2FDD6799A}"/>
              </a:ext>
            </a:extLst>
          </p:cNvPr>
          <p:cNvSpPr>
            <a:spLocks noGrp="1"/>
          </p:cNvSpPr>
          <p:nvPr>
            <p:ph type="title"/>
          </p:nvPr>
        </p:nvSpPr>
        <p:spPr/>
        <p:txBody>
          <a:bodyPr/>
          <a:lstStyle/>
          <a:p>
            <a:r>
              <a:rPr lang="tr-TR" dirty="0" err="1">
                <a:cs typeface="Posterama"/>
              </a:rPr>
              <a:t>Future</a:t>
            </a:r>
            <a:r>
              <a:rPr lang="tr-TR" dirty="0">
                <a:cs typeface="Posterama"/>
              </a:rPr>
              <a:t> </a:t>
            </a:r>
            <a:r>
              <a:rPr lang="tr-TR" dirty="0" err="1">
                <a:cs typeface="Posterama"/>
              </a:rPr>
              <a:t>work</a:t>
            </a:r>
            <a:endParaRPr lang="tr-TR" dirty="0" err="1"/>
          </a:p>
        </p:txBody>
      </p:sp>
      <p:sp>
        <p:nvSpPr>
          <p:cNvPr id="12" name="Metin kutusu 11">
            <a:extLst>
              <a:ext uri="{FF2B5EF4-FFF2-40B4-BE49-F238E27FC236}">
                <a16:creationId xmlns:a16="http://schemas.microsoft.com/office/drawing/2014/main" id="{9D7CC388-1A8C-43FF-F63A-EACA468FDC52}"/>
              </a:ext>
            </a:extLst>
          </p:cNvPr>
          <p:cNvSpPr txBox="1"/>
          <p:nvPr/>
        </p:nvSpPr>
        <p:spPr>
          <a:xfrm>
            <a:off x="664534" y="1628110"/>
            <a:ext cx="1113095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err="1"/>
              <a:t>Our</a:t>
            </a:r>
            <a:r>
              <a:rPr lang="tr-TR" dirty="0"/>
              <a:t> </a:t>
            </a:r>
            <a:r>
              <a:rPr lang="tr-TR" dirty="0" err="1"/>
              <a:t>effort</a:t>
            </a:r>
            <a:r>
              <a:rPr lang="tr-TR" dirty="0"/>
              <a:t> </a:t>
            </a:r>
            <a:r>
              <a:rPr lang="tr-TR" dirty="0" err="1"/>
              <a:t>made</a:t>
            </a:r>
            <a:r>
              <a:rPr lang="tr-TR" dirty="0"/>
              <a:t> us </a:t>
            </a:r>
            <a:r>
              <a:rPr lang="tr-TR" dirty="0" err="1"/>
              <a:t>find</a:t>
            </a:r>
            <a:r>
              <a:rPr lang="tr-TR" dirty="0"/>
              <a:t> </a:t>
            </a:r>
            <a:r>
              <a:rPr lang="tr-TR" dirty="0" err="1"/>
              <a:t>out</a:t>
            </a:r>
            <a:r>
              <a:rPr lang="tr-TR" dirty="0"/>
              <a:t> </a:t>
            </a:r>
            <a:r>
              <a:rPr lang="tr-TR" dirty="0" err="1"/>
              <a:t>which</a:t>
            </a:r>
            <a:r>
              <a:rPr lang="tr-TR" dirty="0"/>
              <a:t> </a:t>
            </a:r>
            <a:r>
              <a:rPr lang="tr-TR" dirty="0" err="1"/>
              <a:t>methods</a:t>
            </a:r>
            <a:r>
              <a:rPr lang="tr-TR" dirty="0"/>
              <a:t> </a:t>
            </a:r>
            <a:r>
              <a:rPr lang="tr-TR" dirty="0" err="1"/>
              <a:t>and</a:t>
            </a:r>
            <a:r>
              <a:rPr lang="tr-TR" dirty="0"/>
              <a:t> </a:t>
            </a:r>
            <a:r>
              <a:rPr lang="tr-TR" dirty="0" err="1"/>
              <a:t>tools</a:t>
            </a:r>
            <a:r>
              <a:rPr lang="tr-TR" dirty="0"/>
              <a:t> can be </a:t>
            </a:r>
            <a:r>
              <a:rPr lang="tr-TR" dirty="0" err="1"/>
              <a:t>used</a:t>
            </a:r>
            <a:r>
              <a:rPr lang="tr-TR" dirty="0"/>
              <a:t> </a:t>
            </a:r>
            <a:r>
              <a:rPr lang="tr-TR" dirty="0" err="1"/>
              <a:t>for</a:t>
            </a:r>
            <a:r>
              <a:rPr lang="tr-TR" dirty="0"/>
              <a:t> </a:t>
            </a:r>
            <a:r>
              <a:rPr lang="tr-TR" dirty="0" err="1"/>
              <a:t>our</a:t>
            </a:r>
            <a:r>
              <a:rPr lang="tr-TR" dirty="0"/>
              <a:t> </a:t>
            </a:r>
            <a:r>
              <a:rPr lang="tr-TR" dirty="0" err="1"/>
              <a:t>goal</a:t>
            </a:r>
            <a:r>
              <a:rPr lang="tr-TR" dirty="0"/>
              <a:t> of </a:t>
            </a:r>
            <a:r>
              <a:rPr lang="tr-TR" dirty="0" err="1"/>
              <a:t>automazing</a:t>
            </a:r>
            <a:r>
              <a:rPr lang="tr-TR" dirty="0"/>
              <a:t> </a:t>
            </a:r>
            <a:r>
              <a:rPr lang="tr-TR" dirty="0" err="1"/>
              <a:t>the</a:t>
            </a:r>
            <a:r>
              <a:rPr lang="tr-TR" dirty="0"/>
              <a:t> </a:t>
            </a:r>
            <a:r>
              <a:rPr lang="tr-TR" dirty="0" err="1"/>
              <a:t>process</a:t>
            </a:r>
            <a:r>
              <a:rPr lang="tr-TR" dirty="0"/>
              <a:t> of </a:t>
            </a:r>
            <a:r>
              <a:rPr lang="tr-TR" dirty="0" err="1"/>
              <a:t>extracting</a:t>
            </a:r>
            <a:r>
              <a:rPr lang="tr-TR" dirty="0"/>
              <a:t> </a:t>
            </a:r>
            <a:r>
              <a:rPr lang="tr-TR" dirty="0" err="1"/>
              <a:t>statistical</a:t>
            </a:r>
            <a:r>
              <a:rPr lang="tr-TR" dirty="0"/>
              <a:t> </a:t>
            </a:r>
            <a:r>
              <a:rPr lang="tr-TR" dirty="0" err="1"/>
              <a:t>information</a:t>
            </a:r>
            <a:r>
              <a:rPr lang="tr-TR" dirty="0"/>
              <a:t> </a:t>
            </a:r>
            <a:r>
              <a:rPr lang="tr-TR" dirty="0" err="1"/>
              <a:t>from</a:t>
            </a:r>
            <a:r>
              <a:rPr lang="tr-TR" dirty="0"/>
              <a:t> </a:t>
            </a:r>
            <a:r>
              <a:rPr lang="tr-TR" dirty="0" err="1"/>
              <a:t>electric</a:t>
            </a:r>
            <a:r>
              <a:rPr lang="tr-TR" dirty="0"/>
              <a:t> </a:t>
            </a:r>
            <a:r>
              <a:rPr lang="tr-TR" dirty="0" err="1"/>
              <a:t>device</a:t>
            </a:r>
            <a:r>
              <a:rPr lang="tr-TR" dirty="0"/>
              <a:t> </a:t>
            </a:r>
            <a:r>
              <a:rPr lang="tr-TR" dirty="0" err="1"/>
              <a:t>documents</a:t>
            </a:r>
            <a:endParaRPr lang="tr-TR" dirty="0"/>
          </a:p>
          <a:p>
            <a:endParaRPr lang="tr-TR" dirty="0"/>
          </a:p>
          <a:p>
            <a:r>
              <a:rPr lang="tr-TR" dirty="0" err="1"/>
              <a:t>Endnote</a:t>
            </a:r>
            <a:r>
              <a:rPr lang="tr-TR" dirty="0"/>
              <a:t> is an </a:t>
            </a:r>
            <a:r>
              <a:rPr lang="tr-TR" dirty="0" err="1"/>
              <a:t>accessible</a:t>
            </a:r>
            <a:r>
              <a:rPr lang="tr-TR" dirty="0"/>
              <a:t> </a:t>
            </a:r>
            <a:r>
              <a:rPr lang="tr-TR" dirty="0" err="1"/>
              <a:t>tool</a:t>
            </a:r>
            <a:r>
              <a:rPr lang="tr-TR" dirty="0"/>
              <a:t> </a:t>
            </a:r>
            <a:r>
              <a:rPr lang="tr-TR" dirty="0" err="1"/>
              <a:t>for</a:t>
            </a:r>
            <a:r>
              <a:rPr lang="tr-TR" dirty="0"/>
              <a:t> </a:t>
            </a:r>
            <a:r>
              <a:rPr lang="tr-TR" dirty="0" err="1"/>
              <a:t>paper</a:t>
            </a:r>
            <a:r>
              <a:rPr lang="tr-TR" dirty="0"/>
              <a:t> </a:t>
            </a:r>
            <a:r>
              <a:rPr lang="tr-TR" dirty="0" err="1"/>
              <a:t>collection</a:t>
            </a:r>
            <a:r>
              <a:rPr lang="tr-TR" dirty="0"/>
              <a:t> </a:t>
            </a:r>
            <a:r>
              <a:rPr lang="tr-TR" dirty="0" err="1"/>
              <a:t>which</a:t>
            </a:r>
            <a:r>
              <a:rPr lang="tr-TR" dirty="0"/>
              <a:t> </a:t>
            </a:r>
            <a:r>
              <a:rPr lang="tr-TR" dirty="0" err="1"/>
              <a:t>we</a:t>
            </a:r>
            <a:r>
              <a:rPr lang="tr-TR" dirty="0"/>
              <a:t> plan </a:t>
            </a:r>
            <a:r>
              <a:rPr lang="tr-TR" dirty="0" err="1"/>
              <a:t>to</a:t>
            </a:r>
            <a:r>
              <a:rPr lang="tr-TR" dirty="0"/>
              <a:t> </a:t>
            </a:r>
            <a:r>
              <a:rPr lang="tr-TR" dirty="0" err="1"/>
              <a:t>utilize</a:t>
            </a:r>
            <a:r>
              <a:rPr lang="tr-TR" dirty="0"/>
              <a:t> in </a:t>
            </a:r>
            <a:r>
              <a:rPr lang="tr-TR" dirty="0" err="1"/>
              <a:t>the</a:t>
            </a:r>
            <a:r>
              <a:rPr lang="tr-TR" dirty="0"/>
              <a:t> </a:t>
            </a:r>
            <a:r>
              <a:rPr lang="tr-TR" dirty="0" err="1"/>
              <a:t>future.There</a:t>
            </a:r>
            <a:r>
              <a:rPr lang="tr-TR" dirty="0"/>
              <a:t> </a:t>
            </a:r>
            <a:r>
              <a:rPr lang="tr-TR" dirty="0" err="1"/>
              <a:t>are</a:t>
            </a:r>
            <a:r>
              <a:rPr lang="tr-TR" dirty="0"/>
              <a:t> </a:t>
            </a:r>
            <a:r>
              <a:rPr lang="tr-TR" dirty="0" err="1"/>
              <a:t>reliable</a:t>
            </a:r>
            <a:r>
              <a:rPr lang="tr-TR" dirty="0"/>
              <a:t> </a:t>
            </a:r>
            <a:r>
              <a:rPr lang="tr-TR" dirty="0" err="1"/>
              <a:t>paid</a:t>
            </a:r>
            <a:r>
              <a:rPr lang="tr-TR" dirty="0"/>
              <a:t> </a:t>
            </a:r>
            <a:r>
              <a:rPr lang="tr-TR" dirty="0" err="1"/>
              <a:t>services</a:t>
            </a:r>
            <a:r>
              <a:rPr lang="tr-TR" dirty="0"/>
              <a:t> </a:t>
            </a:r>
            <a:r>
              <a:rPr lang="tr-TR" dirty="0" err="1"/>
              <a:t>and</a:t>
            </a:r>
            <a:r>
              <a:rPr lang="tr-TR" dirty="0"/>
              <a:t> </a:t>
            </a:r>
            <a:r>
              <a:rPr lang="tr-TR" dirty="0" err="1"/>
              <a:t>open-source</a:t>
            </a:r>
            <a:r>
              <a:rPr lang="tr-TR" dirty="0"/>
              <a:t> </a:t>
            </a:r>
            <a:r>
              <a:rPr lang="tr-TR" dirty="0" err="1"/>
              <a:t>approaches</a:t>
            </a:r>
            <a:r>
              <a:rPr lang="tr-TR" dirty="0"/>
              <a:t> </a:t>
            </a:r>
            <a:r>
              <a:rPr lang="tr-TR" dirty="0" err="1"/>
              <a:t>for</a:t>
            </a:r>
            <a:r>
              <a:rPr lang="tr-TR" dirty="0"/>
              <a:t> PDF </a:t>
            </a:r>
            <a:r>
              <a:rPr lang="tr-TR" dirty="0" err="1"/>
              <a:t>conversions</a:t>
            </a:r>
            <a:r>
              <a:rPr lang="tr-TR" dirty="0"/>
              <a:t>. </a:t>
            </a:r>
            <a:r>
              <a:rPr lang="tr-TR" dirty="0" err="1"/>
              <a:t>Artifical</a:t>
            </a:r>
            <a:r>
              <a:rPr lang="tr-TR" dirty="0"/>
              <a:t> </a:t>
            </a:r>
            <a:r>
              <a:rPr lang="tr-TR" dirty="0" err="1"/>
              <a:t>Intelligence</a:t>
            </a:r>
            <a:r>
              <a:rPr lang="tr-TR" dirty="0"/>
              <a:t> </a:t>
            </a:r>
            <a:r>
              <a:rPr lang="tr-TR" dirty="0" err="1"/>
              <a:t>such</a:t>
            </a:r>
            <a:r>
              <a:rPr lang="tr-TR" dirty="0"/>
              <a:t> as GPT-3 </a:t>
            </a:r>
            <a:r>
              <a:rPr lang="tr-TR" dirty="0" err="1"/>
              <a:t>also</a:t>
            </a:r>
            <a:r>
              <a:rPr lang="tr-TR" dirty="0"/>
              <a:t> has </a:t>
            </a:r>
            <a:r>
              <a:rPr lang="tr-TR" dirty="0" err="1"/>
              <a:t>shown</a:t>
            </a:r>
            <a:r>
              <a:rPr lang="tr-TR" dirty="0"/>
              <a:t> </a:t>
            </a:r>
            <a:r>
              <a:rPr lang="tr-TR" dirty="0" err="1"/>
              <a:t>significant</a:t>
            </a:r>
            <a:r>
              <a:rPr lang="tr-TR" dirty="0"/>
              <a:t> </a:t>
            </a:r>
            <a:r>
              <a:rPr lang="tr-TR" dirty="0" err="1"/>
              <a:t>promise</a:t>
            </a:r>
            <a:r>
              <a:rPr lang="tr-TR" dirty="0"/>
              <a:t>.</a:t>
            </a:r>
          </a:p>
          <a:p>
            <a:endParaRPr lang="tr-TR" dirty="0"/>
          </a:p>
          <a:p>
            <a:r>
              <a:rPr lang="tr-TR" dirty="0" err="1"/>
              <a:t>We</a:t>
            </a:r>
            <a:r>
              <a:rPr lang="tr-TR" dirty="0"/>
              <a:t> </a:t>
            </a:r>
            <a:r>
              <a:rPr lang="tr-TR" dirty="0" err="1"/>
              <a:t>are</a:t>
            </a:r>
            <a:r>
              <a:rPr lang="tr-TR" dirty="0"/>
              <a:t> </a:t>
            </a:r>
            <a:r>
              <a:rPr lang="tr-TR" dirty="0" err="1"/>
              <a:t>planning</a:t>
            </a:r>
            <a:r>
              <a:rPr lang="tr-TR" dirty="0"/>
              <a:t> </a:t>
            </a:r>
            <a:r>
              <a:rPr lang="tr-TR" dirty="0" err="1"/>
              <a:t>to</a:t>
            </a:r>
            <a:r>
              <a:rPr lang="tr-TR" dirty="0"/>
              <a:t> </a:t>
            </a:r>
            <a:r>
              <a:rPr lang="tr-TR" dirty="0" err="1"/>
              <a:t>experiment</a:t>
            </a:r>
            <a:r>
              <a:rPr lang="tr-TR" dirty="0"/>
              <a:t> </a:t>
            </a:r>
            <a:r>
              <a:rPr lang="tr-TR" dirty="0" err="1"/>
              <a:t>further</a:t>
            </a:r>
            <a:r>
              <a:rPr lang="tr-TR" dirty="0"/>
              <a:t> </a:t>
            </a:r>
            <a:r>
              <a:rPr lang="tr-TR" dirty="0" err="1"/>
              <a:t>and</a:t>
            </a:r>
            <a:r>
              <a:rPr lang="tr-TR" dirty="0"/>
              <a:t> start </a:t>
            </a:r>
            <a:r>
              <a:rPr lang="tr-TR" dirty="0" err="1"/>
              <a:t>training</a:t>
            </a:r>
            <a:r>
              <a:rPr lang="tr-TR" dirty="0"/>
              <a:t> ML </a:t>
            </a:r>
            <a:r>
              <a:rPr lang="tr-TR" dirty="0" err="1"/>
              <a:t>models</a:t>
            </a:r>
            <a:r>
              <a:rPr lang="tr-TR" dirty="0"/>
              <a:t> </a:t>
            </a:r>
            <a:r>
              <a:rPr lang="tr-TR" dirty="0" err="1"/>
              <a:t>with</a:t>
            </a:r>
            <a:r>
              <a:rPr lang="tr-TR" dirty="0"/>
              <a:t> </a:t>
            </a:r>
            <a:r>
              <a:rPr lang="tr-TR" dirty="0" err="1"/>
              <a:t>the</a:t>
            </a:r>
            <a:r>
              <a:rPr lang="tr-TR" dirty="0"/>
              <a:t> </a:t>
            </a:r>
            <a:r>
              <a:rPr lang="tr-TR" dirty="0" err="1"/>
              <a:t>extracted</a:t>
            </a:r>
            <a:r>
              <a:rPr lang="tr-TR" dirty="0"/>
              <a:t> </a:t>
            </a:r>
            <a:r>
              <a:rPr lang="tr-TR" dirty="0" err="1"/>
              <a:t>information</a:t>
            </a:r>
            <a:r>
              <a:rPr lang="tr-TR" dirty="0"/>
              <a:t> </a:t>
            </a:r>
            <a:r>
              <a:rPr lang="tr-TR" dirty="0" err="1"/>
              <a:t>to</a:t>
            </a:r>
            <a:r>
              <a:rPr lang="tr-TR" dirty="0"/>
              <a:t> </a:t>
            </a:r>
            <a:r>
              <a:rPr lang="tr-TR" dirty="0" err="1"/>
              <a:t>make</a:t>
            </a:r>
            <a:r>
              <a:rPr lang="tr-TR" dirty="0"/>
              <a:t> </a:t>
            </a:r>
            <a:r>
              <a:rPr lang="tr-TR" dirty="0" err="1"/>
              <a:t>our</a:t>
            </a:r>
            <a:r>
              <a:rPr lang="tr-TR" dirty="0"/>
              <a:t> </a:t>
            </a:r>
            <a:r>
              <a:rPr lang="tr-TR" dirty="0" err="1"/>
              <a:t>case</a:t>
            </a:r>
            <a:r>
              <a:rPr lang="tr-TR" dirty="0"/>
              <a:t> </a:t>
            </a:r>
            <a:r>
              <a:rPr lang="tr-TR" dirty="0" err="1"/>
              <a:t>for</a:t>
            </a:r>
            <a:r>
              <a:rPr lang="tr-TR" dirty="0"/>
              <a:t> </a:t>
            </a:r>
            <a:r>
              <a:rPr lang="tr-TR" dirty="0" err="1"/>
              <a:t>accessing</a:t>
            </a:r>
            <a:r>
              <a:rPr lang="tr-TR" dirty="0"/>
              <a:t> </a:t>
            </a:r>
            <a:r>
              <a:rPr lang="tr-TR" dirty="0" err="1"/>
              <a:t>academic</a:t>
            </a:r>
            <a:r>
              <a:rPr lang="tr-TR" dirty="0"/>
              <a:t> </a:t>
            </a:r>
            <a:r>
              <a:rPr lang="tr-TR" dirty="0" err="1"/>
              <a:t>databases</a:t>
            </a:r>
            <a:r>
              <a:rPr lang="tr-TR" dirty="0"/>
              <a:t>. </a:t>
            </a:r>
            <a:r>
              <a:rPr lang="tr-TR" dirty="0" err="1"/>
              <a:t>Once</a:t>
            </a:r>
            <a:r>
              <a:rPr lang="tr-TR" dirty="0"/>
              <a:t> </a:t>
            </a:r>
            <a:r>
              <a:rPr lang="tr-TR" dirty="0" err="1"/>
              <a:t>we</a:t>
            </a:r>
            <a:r>
              <a:rPr lang="tr-TR" dirty="0"/>
              <a:t> can </a:t>
            </a:r>
            <a:r>
              <a:rPr lang="tr-TR" dirty="0" err="1"/>
              <a:t>access</a:t>
            </a:r>
            <a:r>
              <a:rPr lang="tr-TR" dirty="0"/>
              <a:t> </a:t>
            </a:r>
            <a:r>
              <a:rPr lang="tr-TR" dirty="0" err="1"/>
              <a:t>these</a:t>
            </a:r>
            <a:r>
              <a:rPr lang="tr-TR" dirty="0"/>
              <a:t> databases, we will fully focus on </a:t>
            </a:r>
            <a:r>
              <a:rPr lang="tr-TR" dirty="0" err="1"/>
              <a:t>training</a:t>
            </a:r>
            <a:r>
              <a:rPr lang="tr-TR" dirty="0"/>
              <a:t> </a:t>
            </a:r>
            <a:r>
              <a:rPr lang="tr-TR" dirty="0" err="1"/>
              <a:t>our</a:t>
            </a:r>
            <a:r>
              <a:rPr lang="tr-TR" dirty="0"/>
              <a:t> </a:t>
            </a:r>
            <a:r>
              <a:rPr lang="tr-TR" dirty="0" err="1"/>
              <a:t>models</a:t>
            </a:r>
            <a:r>
              <a:rPr lang="tr-TR" dirty="0"/>
              <a:t> </a:t>
            </a:r>
            <a:r>
              <a:rPr lang="tr-TR" dirty="0" err="1"/>
              <a:t>to</a:t>
            </a:r>
            <a:r>
              <a:rPr lang="tr-TR" dirty="0"/>
              <a:t> </a:t>
            </a:r>
            <a:r>
              <a:rPr lang="tr-TR" dirty="0" err="1"/>
              <a:t>achieve</a:t>
            </a:r>
            <a:r>
              <a:rPr lang="tr-TR" dirty="0"/>
              <a:t> </a:t>
            </a:r>
            <a:r>
              <a:rPr lang="tr-TR" dirty="0" err="1"/>
              <a:t>our</a:t>
            </a:r>
            <a:r>
              <a:rPr lang="tr-TR" dirty="0"/>
              <a:t> </a:t>
            </a:r>
            <a:r>
              <a:rPr lang="tr-TR" dirty="0" err="1"/>
              <a:t>goal</a:t>
            </a:r>
            <a:r>
              <a:rPr lang="tr-TR" dirty="0"/>
              <a:t>.</a:t>
            </a:r>
          </a:p>
        </p:txBody>
      </p:sp>
    </p:spTree>
    <p:extLst>
      <p:ext uri="{BB962C8B-B14F-4D97-AF65-F5344CB8AC3E}">
        <p14:creationId xmlns:p14="http://schemas.microsoft.com/office/powerpoint/2010/main" val="16617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tr-TR" dirty="0" err="1"/>
              <a:t>Accesibility</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2097489"/>
            <a:ext cx="3657600" cy="1534944"/>
          </a:xfrm>
        </p:spPr>
        <p:txBody>
          <a:bodyPr vert="horz" lIns="91440" tIns="45720" rIns="91440" bIns="45720" rtlCol="0" anchor="t">
            <a:noAutofit/>
          </a:bodyPr>
          <a:lstStyle/>
          <a:p>
            <a:r>
              <a:rPr lang="tr-TR" sz="1600" dirty="0" err="1"/>
              <a:t>To</a:t>
            </a:r>
            <a:r>
              <a:rPr lang="tr-TR" sz="1600" dirty="0"/>
              <a:t> </a:t>
            </a:r>
            <a:r>
              <a:rPr lang="tr-TR" sz="1600" dirty="0" err="1"/>
              <a:t>learn</a:t>
            </a:r>
            <a:r>
              <a:rPr lang="tr-TR" sz="1600" dirty="0"/>
              <a:t> a </a:t>
            </a:r>
            <a:r>
              <a:rPr lang="tr-TR" sz="1600" dirty="0" err="1"/>
              <a:t>device’s</a:t>
            </a:r>
            <a:r>
              <a:rPr lang="tr-TR" sz="1600" dirty="0"/>
              <a:t> </a:t>
            </a:r>
            <a:r>
              <a:rPr lang="tr-TR" sz="1600" dirty="0" err="1"/>
              <a:t>specifications</a:t>
            </a:r>
            <a:r>
              <a:rPr lang="tr-TR" sz="1600" dirty="0"/>
              <a:t>, a </a:t>
            </a:r>
            <a:r>
              <a:rPr lang="tr-TR" sz="1600" dirty="0" err="1"/>
              <a:t>researcher</a:t>
            </a:r>
            <a:r>
              <a:rPr lang="tr-TR" sz="1600" dirty="0"/>
              <a:t> </a:t>
            </a:r>
            <a:r>
              <a:rPr lang="tr-TR" sz="1600" dirty="0" err="1"/>
              <a:t>needs</a:t>
            </a:r>
            <a:r>
              <a:rPr lang="tr-TR" sz="1600" dirty="0"/>
              <a:t> </a:t>
            </a:r>
            <a:r>
              <a:rPr lang="tr-TR" sz="1600" dirty="0" err="1"/>
              <a:t>to</a:t>
            </a:r>
            <a:r>
              <a:rPr lang="tr-TR" sz="1600" dirty="0"/>
              <a:t> </a:t>
            </a:r>
            <a:r>
              <a:rPr lang="tr-TR" sz="1600" dirty="0" err="1"/>
              <a:t>read</a:t>
            </a:r>
            <a:r>
              <a:rPr lang="tr-TR" sz="1600" dirty="0"/>
              <a:t> </a:t>
            </a:r>
            <a:r>
              <a:rPr lang="tr-TR" sz="1600" dirty="0" err="1"/>
              <a:t>the</a:t>
            </a:r>
            <a:r>
              <a:rPr lang="tr-TR" sz="1600" dirty="0"/>
              <a:t> </a:t>
            </a:r>
            <a:r>
              <a:rPr lang="tr-TR" sz="1600" dirty="0" err="1"/>
              <a:t>technical</a:t>
            </a:r>
            <a:r>
              <a:rPr lang="tr-TR" sz="1600" dirty="0"/>
              <a:t> </a:t>
            </a:r>
            <a:r>
              <a:rPr lang="tr-TR" sz="1600" dirty="0" err="1"/>
              <a:t>documentation</a:t>
            </a:r>
            <a:r>
              <a:rPr lang="tr-TR" sz="1600" dirty="0"/>
              <a:t> of </a:t>
            </a:r>
            <a:r>
              <a:rPr lang="tr-TR" sz="1600" dirty="0" err="1"/>
              <a:t>that</a:t>
            </a:r>
            <a:r>
              <a:rPr lang="tr-TR" sz="1600" dirty="0"/>
              <a:t> </a:t>
            </a:r>
            <a:r>
              <a:rPr lang="tr-TR" sz="1600" dirty="0" err="1"/>
              <a:t>device</a:t>
            </a:r>
            <a:r>
              <a:rPr lang="tr-TR" sz="1600" dirty="0"/>
              <a:t>. </a:t>
            </a:r>
            <a:r>
              <a:rPr lang="tr-TR" sz="1600" dirty="0" err="1"/>
              <a:t>This</a:t>
            </a:r>
            <a:r>
              <a:rPr lang="tr-TR" sz="1600" dirty="0"/>
              <a:t> is time-</a:t>
            </a:r>
            <a:r>
              <a:rPr lang="tr-TR" sz="1600" dirty="0" err="1"/>
              <a:t>consuming</a:t>
            </a:r>
            <a:r>
              <a:rPr lang="tr-TR" sz="1600" dirty="0"/>
              <a:t> as </a:t>
            </a:r>
            <a:r>
              <a:rPr lang="tr-TR" sz="1600" dirty="0" err="1"/>
              <a:t>one</a:t>
            </a:r>
            <a:r>
              <a:rPr lang="tr-TR" sz="1600" dirty="0"/>
              <a:t> has </a:t>
            </a:r>
            <a:r>
              <a:rPr lang="tr-TR" sz="1600" dirty="0" err="1"/>
              <a:t>to</a:t>
            </a:r>
            <a:r>
              <a:rPr lang="tr-TR" sz="1600" dirty="0"/>
              <a:t> </a:t>
            </a:r>
            <a:r>
              <a:rPr lang="tr-TR" sz="1600" dirty="0" err="1"/>
              <a:t>go</a:t>
            </a:r>
            <a:r>
              <a:rPr lang="tr-TR" sz="1600" dirty="0"/>
              <a:t> </a:t>
            </a:r>
            <a:r>
              <a:rPr lang="tr-TR" sz="1600" dirty="0" err="1"/>
              <a:t>through</a:t>
            </a:r>
            <a:r>
              <a:rPr lang="tr-TR" sz="1600" dirty="0"/>
              <a:t> </a:t>
            </a:r>
            <a:r>
              <a:rPr lang="tr-TR" sz="1600" dirty="0" err="1"/>
              <a:t>pages</a:t>
            </a:r>
            <a:r>
              <a:rPr lang="tr-TR" sz="1600" dirty="0"/>
              <a:t> of </a:t>
            </a:r>
            <a:r>
              <a:rPr lang="tr-TR" sz="1600" dirty="0" err="1"/>
              <a:t>unnecessary</a:t>
            </a:r>
            <a:r>
              <a:rPr lang="tr-TR" sz="1600" dirty="0"/>
              <a:t> </a:t>
            </a:r>
            <a:r>
              <a:rPr lang="tr-TR" sz="1600" dirty="0" err="1"/>
              <a:t>information</a:t>
            </a:r>
            <a:r>
              <a:rPr lang="tr-TR" sz="1600" dirty="0"/>
              <a:t>.</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tr-TR" dirty="0" err="1"/>
              <a:t>Availability</a:t>
            </a:r>
            <a:endParaRPr lang="en-US" dirty="0"/>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vert="horz" lIns="91440" tIns="45720" rIns="91440" bIns="45720" rtlCol="0" anchor="t">
            <a:noAutofit/>
          </a:bodyPr>
          <a:lstStyle/>
          <a:p>
            <a:r>
              <a:rPr lang="tr-TR" sz="1600" dirty="0" err="1"/>
              <a:t>Most</a:t>
            </a:r>
            <a:r>
              <a:rPr lang="tr-TR" sz="1600" dirty="0"/>
              <a:t> of </a:t>
            </a:r>
            <a:r>
              <a:rPr lang="tr-TR" sz="1600" dirty="0" err="1"/>
              <a:t>these</a:t>
            </a:r>
            <a:r>
              <a:rPr lang="tr-TR" sz="1600" dirty="0"/>
              <a:t> </a:t>
            </a:r>
            <a:r>
              <a:rPr lang="tr-TR" sz="1600" dirty="0" err="1"/>
              <a:t>specifications</a:t>
            </a:r>
            <a:r>
              <a:rPr lang="tr-TR" sz="1600" dirty="0"/>
              <a:t> </a:t>
            </a:r>
            <a:r>
              <a:rPr lang="tr-TR" sz="1600" dirty="0" err="1"/>
              <a:t>are</a:t>
            </a:r>
            <a:r>
              <a:rPr lang="tr-TR" sz="1600" dirty="0"/>
              <a:t> </a:t>
            </a:r>
            <a:r>
              <a:rPr lang="tr-TR" sz="1600" dirty="0" err="1"/>
              <a:t>present</a:t>
            </a:r>
            <a:r>
              <a:rPr lang="tr-TR" sz="1600" dirty="0"/>
              <a:t> in </a:t>
            </a:r>
            <a:r>
              <a:rPr lang="tr-TR" sz="1600" dirty="0" err="1"/>
              <a:t>research</a:t>
            </a:r>
            <a:r>
              <a:rPr lang="tr-TR" sz="1600" dirty="0"/>
              <a:t> </a:t>
            </a:r>
            <a:r>
              <a:rPr lang="tr-TR" sz="1600" dirty="0" err="1"/>
              <a:t>publications</a:t>
            </a:r>
            <a:r>
              <a:rPr lang="tr-TR" sz="1600" dirty="0"/>
              <a:t>. A </a:t>
            </a:r>
            <a:r>
              <a:rPr lang="tr-TR" sz="1600" dirty="0" err="1"/>
              <a:t>researcher</a:t>
            </a:r>
            <a:r>
              <a:rPr lang="tr-TR" sz="1600" dirty="0"/>
              <a:t> </a:t>
            </a:r>
            <a:r>
              <a:rPr lang="tr-TR" sz="1600" dirty="0" err="1"/>
              <a:t>needs</a:t>
            </a:r>
            <a:r>
              <a:rPr lang="tr-TR" sz="1600" dirty="0"/>
              <a:t> </a:t>
            </a:r>
            <a:r>
              <a:rPr lang="tr-TR" sz="1600" dirty="0" err="1"/>
              <a:t>to</a:t>
            </a:r>
            <a:r>
              <a:rPr lang="tr-TR" sz="1600" dirty="0"/>
              <a:t> </a:t>
            </a:r>
            <a:r>
              <a:rPr lang="tr-TR" sz="1600" dirty="0" err="1"/>
              <a:t>download</a:t>
            </a:r>
            <a:r>
              <a:rPr lang="tr-TR" sz="1600" dirty="0"/>
              <a:t> a </a:t>
            </a:r>
            <a:r>
              <a:rPr lang="tr-TR" sz="1600" dirty="0" err="1"/>
              <a:t>paper</a:t>
            </a:r>
            <a:r>
              <a:rPr lang="tr-TR" sz="1600" dirty="0"/>
              <a:t> </a:t>
            </a:r>
            <a:r>
              <a:rPr lang="tr-TR" sz="1600" dirty="0" err="1"/>
              <a:t>belonging</a:t>
            </a:r>
            <a:r>
              <a:rPr lang="tr-TR" sz="1600" dirty="0"/>
              <a:t> </a:t>
            </a:r>
            <a:r>
              <a:rPr lang="tr-TR" sz="1600" dirty="0" err="1"/>
              <a:t>to</a:t>
            </a:r>
            <a:r>
              <a:rPr lang="tr-TR" sz="1600" dirty="0"/>
              <a:t> </a:t>
            </a:r>
            <a:r>
              <a:rPr lang="tr-TR" sz="1600" dirty="0" err="1"/>
              <a:t>any</a:t>
            </a:r>
            <a:r>
              <a:rPr lang="tr-TR" sz="1600" dirty="0"/>
              <a:t> </a:t>
            </a:r>
            <a:r>
              <a:rPr lang="tr-TR" sz="1600" dirty="0" err="1"/>
              <a:t>device</a:t>
            </a:r>
            <a:r>
              <a:rPr lang="tr-TR" sz="1600" dirty="0"/>
              <a:t> of </a:t>
            </a:r>
            <a:r>
              <a:rPr lang="tr-TR" sz="1600" dirty="0" err="1"/>
              <a:t>interest</a:t>
            </a:r>
            <a:r>
              <a:rPr lang="tr-TR" sz="1600" dirty="0"/>
              <a:t>.</a:t>
            </a:r>
          </a:p>
        </p:txBody>
      </p:sp>
      <p:sp>
        <p:nvSpPr>
          <p:cNvPr id="22" name="Text Placeholder 3">
            <a:extLst>
              <a:ext uri="{FF2B5EF4-FFF2-40B4-BE49-F238E27FC236}">
                <a16:creationId xmlns:a16="http://schemas.microsoft.com/office/drawing/2014/main" id="{66B7F791-5EA6-6138-BCFA-62CE5A0F26D6}"/>
              </a:ext>
            </a:extLst>
          </p:cNvPr>
          <p:cNvSpPr txBox="1">
            <a:spLocks/>
          </p:cNvSpPr>
          <p:nvPr/>
        </p:nvSpPr>
        <p:spPr>
          <a:xfrm>
            <a:off x="838200" y="3843091"/>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Scale</a:t>
            </a:r>
            <a:endParaRPr lang="en-US" dirty="0"/>
          </a:p>
        </p:txBody>
      </p:sp>
      <p:sp>
        <p:nvSpPr>
          <p:cNvPr id="23" name="Content Placeholder 2">
            <a:extLst>
              <a:ext uri="{FF2B5EF4-FFF2-40B4-BE49-F238E27FC236}">
                <a16:creationId xmlns:a16="http://schemas.microsoft.com/office/drawing/2014/main" id="{3E75B9CE-9054-D0F8-861D-B1159DADDF8C}"/>
              </a:ext>
            </a:extLst>
          </p:cNvPr>
          <p:cNvSpPr txBox="1">
            <a:spLocks/>
          </p:cNvSpPr>
          <p:nvPr/>
        </p:nvSpPr>
        <p:spPr>
          <a:xfrm>
            <a:off x="838200" y="4265423"/>
            <a:ext cx="3657600" cy="2227451"/>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err="1"/>
              <a:t>If</a:t>
            </a:r>
            <a:r>
              <a:rPr lang="tr-TR" sz="1600" dirty="0"/>
              <a:t> a </a:t>
            </a:r>
            <a:r>
              <a:rPr lang="tr-TR" sz="1600" dirty="0" err="1"/>
              <a:t>researcher</a:t>
            </a:r>
            <a:r>
              <a:rPr lang="tr-TR" sz="1600" dirty="0"/>
              <a:t> </a:t>
            </a:r>
            <a:r>
              <a:rPr lang="tr-TR" sz="1600" dirty="0" err="1"/>
              <a:t>wants</a:t>
            </a:r>
            <a:r>
              <a:rPr lang="tr-TR" sz="1600" dirty="0"/>
              <a:t> </a:t>
            </a:r>
            <a:r>
              <a:rPr lang="tr-TR" sz="1600" dirty="0" err="1"/>
              <a:t>to</a:t>
            </a:r>
            <a:r>
              <a:rPr lang="tr-TR" sz="1600" dirty="0"/>
              <a:t> </a:t>
            </a:r>
            <a:r>
              <a:rPr lang="tr-TR" sz="1600" dirty="0" err="1"/>
              <a:t>see</a:t>
            </a:r>
            <a:r>
              <a:rPr lang="tr-TR" sz="1600" dirty="0"/>
              <a:t> </a:t>
            </a:r>
            <a:r>
              <a:rPr lang="tr-TR" sz="1600" dirty="0" err="1"/>
              <a:t>the</a:t>
            </a:r>
            <a:r>
              <a:rPr lang="tr-TR" sz="1600" dirty="0"/>
              <a:t> trend </a:t>
            </a:r>
            <a:r>
              <a:rPr lang="tr-TR" sz="1600" dirty="0" err="1"/>
              <a:t>between</a:t>
            </a:r>
            <a:r>
              <a:rPr lang="tr-TR" sz="1600" dirty="0"/>
              <a:t> </a:t>
            </a:r>
            <a:r>
              <a:rPr lang="tr-TR" sz="1600" dirty="0" err="1"/>
              <a:t>years</a:t>
            </a:r>
            <a:r>
              <a:rPr lang="tr-TR" sz="1600" dirty="0"/>
              <a:t> </a:t>
            </a:r>
            <a:r>
              <a:rPr lang="tr-TR" sz="1600" dirty="0" err="1"/>
              <a:t>and</a:t>
            </a:r>
            <a:r>
              <a:rPr lang="tr-TR" sz="1600" dirty="0"/>
              <a:t> a </a:t>
            </a:r>
            <a:r>
              <a:rPr lang="tr-TR" sz="1600" dirty="0" err="1"/>
              <a:t>certain</a:t>
            </a:r>
            <a:r>
              <a:rPr lang="tr-TR" sz="1600" dirty="0"/>
              <a:t> </a:t>
            </a:r>
            <a:r>
              <a:rPr lang="tr-TR" sz="1600" dirty="0" err="1"/>
              <a:t>attribute</a:t>
            </a:r>
            <a:r>
              <a:rPr lang="tr-TR" sz="1600" dirty="0"/>
              <a:t> of a </a:t>
            </a:r>
            <a:r>
              <a:rPr lang="tr-TR" sz="1600" dirty="0" err="1"/>
              <a:t>certain</a:t>
            </a:r>
            <a:r>
              <a:rPr lang="tr-TR" sz="1600" dirty="0"/>
              <a:t> </a:t>
            </a:r>
            <a:r>
              <a:rPr lang="tr-TR" sz="1600" dirty="0" err="1"/>
              <a:t>type</a:t>
            </a:r>
            <a:r>
              <a:rPr lang="tr-TR" sz="1600" dirty="0"/>
              <a:t> of </a:t>
            </a:r>
            <a:r>
              <a:rPr lang="tr-TR" sz="1600" dirty="0" err="1"/>
              <a:t>device</a:t>
            </a:r>
            <a:r>
              <a:rPr lang="tr-TR" sz="1600" dirty="0"/>
              <a:t> </a:t>
            </a:r>
            <a:r>
              <a:rPr lang="tr-TR" sz="1600" dirty="0" err="1"/>
              <a:t>such</a:t>
            </a:r>
            <a:r>
              <a:rPr lang="tr-TR" sz="1600" dirty="0"/>
              <a:t> as </a:t>
            </a:r>
            <a:r>
              <a:rPr lang="tr-TR" sz="1600" dirty="0" err="1"/>
              <a:t>the</a:t>
            </a:r>
            <a:r>
              <a:rPr lang="tr-TR" sz="1600" dirty="0"/>
              <a:t> </a:t>
            </a:r>
            <a:r>
              <a:rPr lang="tr-TR" sz="1600" dirty="0" err="1"/>
              <a:t>strength</a:t>
            </a:r>
            <a:r>
              <a:rPr lang="tr-TR" sz="1600" dirty="0"/>
              <a:t> of an MRI </a:t>
            </a:r>
            <a:r>
              <a:rPr lang="tr-TR" sz="1600" dirty="0" err="1"/>
              <a:t>machine</a:t>
            </a:r>
            <a:r>
              <a:rPr lang="tr-TR" sz="1600" dirty="0"/>
              <a:t>. </a:t>
            </a:r>
            <a:r>
              <a:rPr lang="tr-TR" sz="1600" dirty="0" err="1"/>
              <a:t>The</a:t>
            </a:r>
            <a:r>
              <a:rPr lang="tr-TR" sz="1600" dirty="0"/>
              <a:t> </a:t>
            </a:r>
            <a:r>
              <a:rPr lang="tr-TR" sz="1600" dirty="0" err="1"/>
              <a:t>researcher</a:t>
            </a:r>
            <a:r>
              <a:rPr lang="tr-TR" sz="1600" dirty="0"/>
              <a:t> </a:t>
            </a:r>
            <a:r>
              <a:rPr lang="tr-TR" sz="1600" dirty="0" err="1"/>
              <a:t>needs</a:t>
            </a:r>
            <a:r>
              <a:rPr lang="tr-TR" sz="1600" dirty="0"/>
              <a:t> </a:t>
            </a:r>
            <a:r>
              <a:rPr lang="tr-TR" sz="1600" dirty="0" err="1"/>
              <a:t>to</a:t>
            </a:r>
            <a:r>
              <a:rPr lang="tr-TR" sz="1600" dirty="0"/>
              <a:t> </a:t>
            </a:r>
            <a:r>
              <a:rPr lang="tr-TR" sz="1600" dirty="0" err="1"/>
              <a:t>gather</a:t>
            </a:r>
            <a:r>
              <a:rPr lang="tr-TR" sz="1600" dirty="0"/>
              <a:t> </a:t>
            </a:r>
            <a:r>
              <a:rPr lang="tr-TR" sz="1600" dirty="0" err="1"/>
              <a:t>information</a:t>
            </a:r>
            <a:r>
              <a:rPr lang="tr-TR" sz="1600" dirty="0"/>
              <a:t> </a:t>
            </a:r>
            <a:r>
              <a:rPr lang="tr-TR" sz="1600" dirty="0" err="1"/>
              <a:t>from</a:t>
            </a:r>
            <a:r>
              <a:rPr lang="tr-TR" sz="1600" dirty="0"/>
              <a:t> </a:t>
            </a:r>
            <a:r>
              <a:rPr lang="tr-TR" sz="1600" dirty="0" err="1"/>
              <a:t>thousands</a:t>
            </a:r>
            <a:r>
              <a:rPr lang="tr-TR" sz="1600" dirty="0"/>
              <a:t> of </a:t>
            </a:r>
            <a:r>
              <a:rPr lang="tr-TR" sz="1600" dirty="0" err="1"/>
              <a:t>papers</a:t>
            </a:r>
            <a:r>
              <a:rPr lang="tr-TR" sz="1600" dirty="0"/>
              <a:t> </a:t>
            </a:r>
            <a:r>
              <a:rPr lang="tr-TR" sz="1600" dirty="0" err="1"/>
              <a:t>by</a:t>
            </a:r>
            <a:r>
              <a:rPr lang="tr-TR" sz="1600" dirty="0"/>
              <a:t> </a:t>
            </a:r>
            <a:r>
              <a:rPr lang="tr-TR" sz="1600" dirty="0" err="1"/>
              <a:t>hand</a:t>
            </a:r>
            <a:r>
              <a:rPr lang="tr-TR" sz="1600" dirty="0"/>
              <a:t>.</a:t>
            </a:r>
          </a:p>
        </p:txBody>
      </p:sp>
      <p:sp>
        <p:nvSpPr>
          <p:cNvPr id="24" name="Text Placeholder 18">
            <a:extLst>
              <a:ext uri="{FF2B5EF4-FFF2-40B4-BE49-F238E27FC236}">
                <a16:creationId xmlns:a16="http://schemas.microsoft.com/office/drawing/2014/main" id="{AA7C1E94-E449-8393-6BDF-8E1D3E36FF3E}"/>
              </a:ext>
            </a:extLst>
          </p:cNvPr>
          <p:cNvSpPr txBox="1">
            <a:spLocks/>
          </p:cNvSpPr>
          <p:nvPr/>
        </p:nvSpPr>
        <p:spPr>
          <a:xfrm>
            <a:off x="4940020" y="3856354"/>
            <a:ext cx="365760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Ease</a:t>
            </a:r>
            <a:r>
              <a:rPr lang="tr-TR" dirty="0"/>
              <a:t> of </a:t>
            </a:r>
            <a:r>
              <a:rPr lang="tr-TR" dirty="0" err="1"/>
              <a:t>Use</a:t>
            </a:r>
            <a:endParaRPr lang="en-US" dirty="0"/>
          </a:p>
        </p:txBody>
      </p:sp>
      <p:sp>
        <p:nvSpPr>
          <p:cNvPr id="25" name="Text Placeholder 17">
            <a:extLst>
              <a:ext uri="{FF2B5EF4-FFF2-40B4-BE49-F238E27FC236}">
                <a16:creationId xmlns:a16="http://schemas.microsoft.com/office/drawing/2014/main" id="{01673633-4BB3-BDEE-49CE-4FC22366E649}"/>
              </a:ext>
            </a:extLst>
          </p:cNvPr>
          <p:cNvSpPr txBox="1">
            <a:spLocks/>
          </p:cNvSpPr>
          <p:nvPr/>
        </p:nvSpPr>
        <p:spPr>
          <a:xfrm>
            <a:off x="4940020" y="4265424"/>
            <a:ext cx="3657600" cy="1188720"/>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err="1"/>
              <a:t>All</a:t>
            </a:r>
            <a:r>
              <a:rPr lang="tr-TR" sz="1600" dirty="0"/>
              <a:t> </a:t>
            </a:r>
            <a:r>
              <a:rPr lang="en-US" sz="1600" dirty="0"/>
              <a:t>the previously mentioned points make statistical analysis of electronic devices time-consuming and impractical.</a:t>
            </a:r>
            <a:endParaRPr lang="tr-TR" sz="1600"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tr-TR" dirty="0"/>
              <a:t>Machine Learning</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1325880"/>
          </a:xfrm>
        </p:spPr>
        <p:txBody>
          <a:bodyPr vert="horz" lIns="91440" tIns="45720" rIns="91440" bIns="45720" rtlCol="0" anchor="t">
            <a:normAutofit/>
          </a:bodyPr>
          <a:lstStyle/>
          <a:p>
            <a:r>
              <a:rPr lang="en-US" sz="1600" dirty="0"/>
              <a:t>Machine learning (ML) is a field of inquiry devoted to understanding and building methods that leverage data to improve performance on some set of tasks</a:t>
            </a:r>
            <a:r>
              <a:rPr lang="tr-TR" sz="1600" dirty="0"/>
              <a:t>(</a:t>
            </a:r>
            <a:r>
              <a:rPr lang="en-US" sz="1600" dirty="0"/>
              <a:t>Machine Learning, Tom Mitchell, McGraw Hill, 1997</a:t>
            </a:r>
            <a:r>
              <a:rPr lang="tr-TR" sz="1600" dirty="0"/>
              <a:t>)</a:t>
            </a:r>
            <a:endParaRPr lang="en-US" sz="1600" dirty="0"/>
          </a:p>
        </p:txBody>
      </p:sp>
      <p:sp>
        <p:nvSpPr>
          <p:cNvPr id="31" name="Text Placeholder 5">
            <a:extLst>
              <a:ext uri="{FF2B5EF4-FFF2-40B4-BE49-F238E27FC236}">
                <a16:creationId xmlns:a16="http://schemas.microsoft.com/office/drawing/2014/main" id="{38F7418F-1AB1-7D79-0ACA-50318EFF7407}"/>
              </a:ext>
            </a:extLst>
          </p:cNvPr>
          <p:cNvSpPr txBox="1">
            <a:spLocks/>
          </p:cNvSpPr>
          <p:nvPr/>
        </p:nvSpPr>
        <p:spPr>
          <a:xfrm>
            <a:off x="6096000" y="3429000"/>
            <a:ext cx="5669280" cy="365760"/>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How</a:t>
            </a:r>
            <a:endParaRPr lang="en-US" dirty="0"/>
          </a:p>
        </p:txBody>
      </p:sp>
      <p:sp>
        <p:nvSpPr>
          <p:cNvPr id="32" name="Content Placeholder 2">
            <a:extLst>
              <a:ext uri="{FF2B5EF4-FFF2-40B4-BE49-F238E27FC236}">
                <a16:creationId xmlns:a16="http://schemas.microsoft.com/office/drawing/2014/main" id="{4A678E97-E6D1-1926-BD59-464E77C7C322}"/>
              </a:ext>
            </a:extLst>
          </p:cNvPr>
          <p:cNvSpPr txBox="1">
            <a:spLocks/>
          </p:cNvSpPr>
          <p:nvPr/>
        </p:nvSpPr>
        <p:spPr>
          <a:xfrm>
            <a:off x="6096000" y="3840480"/>
            <a:ext cx="5669280" cy="1325880"/>
          </a:xfrm>
          <a:prstGeom prst="rect">
            <a:avLst/>
          </a:prstGeom>
        </p:spPr>
        <p:txBody>
          <a:bodyPr vert="horz" lIns="91440" tIns="45720" rIns="91440" bIns="45720" rtlCol="0" anchor="t">
            <a:norm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dirty="0"/>
              <a:t>ML can be </a:t>
            </a:r>
            <a:r>
              <a:rPr lang="tr-TR" sz="1600" dirty="0" err="1"/>
              <a:t>trained</a:t>
            </a:r>
            <a:r>
              <a:rPr lang="tr-TR" sz="1600" dirty="0"/>
              <a:t> </a:t>
            </a:r>
            <a:r>
              <a:rPr lang="tr-TR" sz="1600" dirty="0" err="1"/>
              <a:t>to</a:t>
            </a:r>
            <a:r>
              <a:rPr lang="tr-TR" sz="1600" dirty="0"/>
              <a:t> </a:t>
            </a:r>
            <a:r>
              <a:rPr lang="tr-TR" sz="1600" dirty="0" err="1"/>
              <a:t>extract</a:t>
            </a:r>
            <a:r>
              <a:rPr lang="tr-TR" sz="1600" dirty="0"/>
              <a:t> data </a:t>
            </a:r>
            <a:r>
              <a:rPr lang="tr-TR" sz="1600" dirty="0" err="1"/>
              <a:t>from</a:t>
            </a:r>
            <a:r>
              <a:rPr lang="tr-TR" sz="1600" dirty="0"/>
              <a:t> </a:t>
            </a:r>
            <a:r>
              <a:rPr lang="tr-TR" sz="1600" dirty="0" err="1"/>
              <a:t>research</a:t>
            </a:r>
            <a:r>
              <a:rPr lang="tr-TR" sz="1600" dirty="0"/>
              <a:t> </a:t>
            </a:r>
            <a:r>
              <a:rPr lang="tr-TR" sz="1600" dirty="0" err="1"/>
              <a:t>papers</a:t>
            </a:r>
            <a:r>
              <a:rPr lang="tr-TR" sz="1600" dirty="0"/>
              <a:t> as </a:t>
            </a:r>
            <a:r>
              <a:rPr lang="tr-TR" sz="1600" dirty="0" err="1"/>
              <a:t>specification</a:t>
            </a:r>
            <a:r>
              <a:rPr lang="tr-TR" sz="1600" dirty="0"/>
              <a:t> </a:t>
            </a:r>
            <a:r>
              <a:rPr lang="tr-TR" sz="1600" dirty="0" err="1"/>
              <a:t>listings</a:t>
            </a:r>
            <a:r>
              <a:rPr lang="tr-TR" sz="1600" dirty="0"/>
              <a:t> </a:t>
            </a:r>
            <a:r>
              <a:rPr lang="tr-TR" sz="1600" dirty="0" err="1"/>
              <a:t>and</a:t>
            </a:r>
            <a:r>
              <a:rPr lang="tr-TR" sz="1600" dirty="0"/>
              <a:t> </a:t>
            </a:r>
            <a:r>
              <a:rPr lang="tr-TR" sz="1600" dirty="0" err="1"/>
              <a:t>sentences</a:t>
            </a:r>
            <a:r>
              <a:rPr lang="tr-TR" sz="1600" dirty="0"/>
              <a:t> </a:t>
            </a:r>
            <a:r>
              <a:rPr lang="tr-TR" sz="1600" dirty="0" err="1"/>
              <a:t>have</a:t>
            </a:r>
            <a:r>
              <a:rPr lang="tr-TR" sz="1600" dirty="0"/>
              <a:t> </a:t>
            </a:r>
            <a:r>
              <a:rPr lang="tr-TR" sz="1600" dirty="0" err="1"/>
              <a:t>predictable</a:t>
            </a:r>
            <a:r>
              <a:rPr lang="tr-TR" sz="1600" dirty="0"/>
              <a:t> </a:t>
            </a:r>
            <a:r>
              <a:rPr lang="tr-TR" sz="1600" dirty="0" err="1"/>
              <a:t>forms</a:t>
            </a:r>
            <a:r>
              <a:rPr lang="tr-TR" sz="1600" dirty="0"/>
              <a:t>. </a:t>
            </a:r>
            <a:r>
              <a:rPr lang="tr-TR" sz="1600" dirty="0" err="1"/>
              <a:t>This</a:t>
            </a:r>
            <a:r>
              <a:rPr lang="tr-TR" sz="1600" dirty="0"/>
              <a:t> </a:t>
            </a:r>
            <a:r>
              <a:rPr lang="tr-TR" sz="1600" dirty="0" err="1"/>
              <a:t>project</a:t>
            </a:r>
            <a:r>
              <a:rPr lang="tr-TR" sz="1600" dirty="0"/>
              <a:t> </a:t>
            </a:r>
            <a:r>
              <a:rPr lang="tr-TR" sz="1600" dirty="0" err="1"/>
              <a:t>aims</a:t>
            </a:r>
            <a:r>
              <a:rPr lang="tr-TR" sz="1600" dirty="0"/>
              <a:t> </a:t>
            </a:r>
            <a:r>
              <a:rPr lang="tr-TR" sz="1600" dirty="0" err="1"/>
              <a:t>to</a:t>
            </a:r>
            <a:r>
              <a:rPr lang="tr-TR" sz="1600" dirty="0"/>
              <a:t> </a:t>
            </a:r>
            <a:r>
              <a:rPr lang="tr-TR" sz="1600" dirty="0" err="1"/>
              <a:t>leverage</a:t>
            </a:r>
            <a:r>
              <a:rPr lang="tr-TR" sz="1600" dirty="0"/>
              <a:t> ML </a:t>
            </a:r>
            <a:r>
              <a:rPr lang="tr-TR" sz="1600" dirty="0" err="1"/>
              <a:t>to</a:t>
            </a:r>
            <a:r>
              <a:rPr lang="tr-TR" sz="1600" dirty="0"/>
              <a:t> </a:t>
            </a:r>
            <a:r>
              <a:rPr lang="tr-TR" sz="1600" dirty="0" err="1"/>
              <a:t>achieve</a:t>
            </a:r>
            <a:r>
              <a:rPr lang="tr-TR" sz="1600" dirty="0"/>
              <a:t> </a:t>
            </a:r>
            <a:r>
              <a:rPr lang="tr-TR" sz="1600" dirty="0" err="1"/>
              <a:t>this</a:t>
            </a:r>
            <a:r>
              <a:rPr lang="tr-TR" sz="1600" dirty="0"/>
              <a:t> </a:t>
            </a:r>
            <a:r>
              <a:rPr lang="tr-TR" sz="1600" dirty="0" err="1"/>
              <a:t>goal</a:t>
            </a:r>
            <a:r>
              <a:rPr lang="tr-TR" sz="1600" dirty="0"/>
              <a:t> </a:t>
            </a:r>
            <a:r>
              <a:rPr lang="tr-TR" sz="1600" dirty="0" err="1"/>
              <a:t>and</a:t>
            </a:r>
            <a:r>
              <a:rPr lang="tr-TR" sz="1600" dirty="0"/>
              <a:t> </a:t>
            </a:r>
            <a:r>
              <a:rPr lang="tr-TR" sz="1600" dirty="0" err="1"/>
              <a:t>automize</a:t>
            </a:r>
            <a:r>
              <a:rPr lang="tr-TR" sz="1600" dirty="0"/>
              <a:t> </a:t>
            </a:r>
            <a:r>
              <a:rPr lang="tr-TR" sz="1600" dirty="0" err="1"/>
              <a:t>the</a:t>
            </a:r>
            <a:r>
              <a:rPr lang="tr-TR" sz="1600" dirty="0"/>
              <a:t> </a:t>
            </a:r>
            <a:r>
              <a:rPr lang="tr-TR" sz="1600" dirty="0" err="1"/>
              <a:t>process</a:t>
            </a:r>
            <a:r>
              <a:rPr lang="tr-TR" sz="1600" dirty="0"/>
              <a:t> of data </a:t>
            </a:r>
            <a:r>
              <a:rPr lang="tr-TR" sz="1600" dirty="0" err="1"/>
              <a:t>extraction</a:t>
            </a:r>
            <a:r>
              <a:rPr lang="tr-TR" sz="1600" dirty="0"/>
              <a:t>.</a:t>
            </a:r>
            <a:endParaRPr lang="en-US" sz="1600" dirty="0"/>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678372" y="364747"/>
            <a:ext cx="10318690" cy="1325880"/>
          </a:xfrm>
        </p:spPr>
        <p:txBody>
          <a:bodyPr/>
          <a:lstStyle/>
          <a:p>
            <a:r>
              <a:rPr lang="tr-TR" dirty="0" err="1"/>
              <a:t>Steps</a:t>
            </a:r>
            <a:endParaRPr lang="en-US" dirty="0"/>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22917" y="3377294"/>
            <a:ext cx="4114800" cy="428755"/>
          </a:xfrm>
        </p:spPr>
        <p:txBody>
          <a:bodyPr/>
          <a:lstStyle/>
          <a:p>
            <a:r>
              <a:rPr lang="tr-TR" dirty="0"/>
              <a:t>Model Training</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22917" y="3817707"/>
            <a:ext cx="4114800" cy="1199088"/>
          </a:xfrm>
        </p:spPr>
        <p:txBody>
          <a:bodyPr vert="horz" lIns="91440" tIns="45720" rIns="91440" bIns="45720" rtlCol="0" anchor="t">
            <a:normAutofit/>
          </a:bodyPr>
          <a:lstStyle/>
          <a:p>
            <a:r>
              <a:rPr lang="tr-TR" sz="1600" dirty="0"/>
              <a:t>A </a:t>
            </a:r>
            <a:r>
              <a:rPr lang="tr-TR" sz="1600" dirty="0" err="1"/>
              <a:t>decision</a:t>
            </a:r>
            <a:r>
              <a:rPr lang="tr-TR" sz="1600" dirty="0"/>
              <a:t> on a </a:t>
            </a:r>
            <a:r>
              <a:rPr lang="tr-TR" sz="1600" dirty="0" err="1"/>
              <a:t>training</a:t>
            </a:r>
            <a:r>
              <a:rPr lang="tr-TR" sz="1600" dirty="0"/>
              <a:t> </a:t>
            </a:r>
            <a:r>
              <a:rPr lang="tr-TR" sz="1600" dirty="0" err="1"/>
              <a:t>tool</a:t>
            </a:r>
            <a:r>
              <a:rPr lang="tr-TR" sz="1600" dirty="0"/>
              <a:t> </a:t>
            </a:r>
            <a:r>
              <a:rPr lang="tr-TR" sz="1600" dirty="0" err="1"/>
              <a:t>needs</a:t>
            </a:r>
            <a:r>
              <a:rPr lang="tr-TR" sz="1600" dirty="0"/>
              <a:t> </a:t>
            </a:r>
            <a:r>
              <a:rPr lang="tr-TR" sz="1600" dirty="0" err="1"/>
              <a:t>to</a:t>
            </a:r>
            <a:r>
              <a:rPr lang="tr-TR" sz="1600" dirty="0"/>
              <a:t> be </a:t>
            </a:r>
            <a:r>
              <a:rPr lang="tr-TR" sz="1600" dirty="0" err="1"/>
              <a:t>made</a:t>
            </a:r>
            <a:r>
              <a:rPr lang="tr-TR" sz="1600" dirty="0"/>
              <a:t>. </a:t>
            </a:r>
            <a:r>
              <a:rPr lang="tr-TR" sz="1600" dirty="0" err="1"/>
              <a:t>The</a:t>
            </a:r>
            <a:r>
              <a:rPr lang="tr-TR" sz="1600" dirty="0"/>
              <a:t> </a:t>
            </a:r>
            <a:r>
              <a:rPr lang="tr-TR" sz="1600" dirty="0" err="1"/>
              <a:t>decided</a:t>
            </a:r>
            <a:r>
              <a:rPr lang="tr-TR" sz="1600" dirty="0"/>
              <a:t> model </a:t>
            </a:r>
            <a:r>
              <a:rPr lang="tr-TR" sz="1600" dirty="0" err="1"/>
              <a:t>needs</a:t>
            </a:r>
            <a:r>
              <a:rPr lang="tr-TR" sz="1600" dirty="0"/>
              <a:t> </a:t>
            </a:r>
            <a:r>
              <a:rPr lang="tr-TR" sz="1600" dirty="0" err="1"/>
              <a:t>to</a:t>
            </a:r>
            <a:r>
              <a:rPr lang="tr-TR" sz="1600" dirty="0"/>
              <a:t> be </a:t>
            </a:r>
            <a:r>
              <a:rPr lang="tr-TR" sz="1600" dirty="0" err="1"/>
              <a:t>trained</a:t>
            </a:r>
            <a:r>
              <a:rPr lang="tr-TR" sz="1600" dirty="0"/>
              <a:t> </a:t>
            </a:r>
            <a:r>
              <a:rPr lang="tr-TR" sz="1600" dirty="0" err="1"/>
              <a:t>with</a:t>
            </a:r>
            <a:r>
              <a:rPr lang="tr-TR" sz="1600" dirty="0"/>
              <a:t> </a:t>
            </a:r>
            <a:r>
              <a:rPr lang="tr-TR" sz="1600" dirty="0" err="1"/>
              <a:t>the</a:t>
            </a:r>
            <a:r>
              <a:rPr lang="tr-TR" sz="1600" dirty="0"/>
              <a:t> </a:t>
            </a:r>
            <a:r>
              <a:rPr lang="tr-TR" sz="1600" dirty="0" err="1"/>
              <a:t>papers</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269458" y="1693298"/>
            <a:ext cx="4114800" cy="428755"/>
          </a:xfrm>
        </p:spPr>
        <p:txBody>
          <a:bodyPr/>
          <a:lstStyle/>
          <a:p>
            <a:r>
              <a:rPr lang="tr-TR" dirty="0" err="1"/>
              <a:t>Paper</a:t>
            </a:r>
            <a:r>
              <a:rPr lang="tr-TR" dirty="0"/>
              <a:t> Format</a:t>
            </a:r>
            <a:endParaRPr lang="en-US" dirty="0"/>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269458" y="2117501"/>
            <a:ext cx="4114800" cy="822960"/>
          </a:xfrm>
        </p:spPr>
        <p:txBody>
          <a:bodyPr vert="horz" lIns="91440" tIns="45720" rIns="91440" bIns="45720" rtlCol="0" anchor="t">
            <a:normAutofit/>
          </a:bodyPr>
          <a:lstStyle/>
          <a:p>
            <a:r>
              <a:rPr lang="tr-TR" sz="1600" dirty="0" err="1"/>
              <a:t>The</a:t>
            </a:r>
            <a:r>
              <a:rPr lang="tr-TR" sz="1600" dirty="0"/>
              <a:t> </a:t>
            </a:r>
            <a:r>
              <a:rPr lang="tr-TR" sz="1600" dirty="0" err="1"/>
              <a:t>papers</a:t>
            </a:r>
            <a:r>
              <a:rPr lang="tr-TR" sz="1600" dirty="0"/>
              <a:t> </a:t>
            </a:r>
            <a:r>
              <a:rPr lang="tr-TR" sz="1600" dirty="0" err="1"/>
              <a:t>need</a:t>
            </a:r>
            <a:r>
              <a:rPr lang="tr-TR" sz="1600" dirty="0"/>
              <a:t> </a:t>
            </a:r>
            <a:r>
              <a:rPr lang="tr-TR" sz="1600" dirty="0" err="1"/>
              <a:t>to</a:t>
            </a:r>
            <a:r>
              <a:rPr lang="tr-TR" sz="1600" dirty="0"/>
              <a:t> be </a:t>
            </a:r>
            <a:r>
              <a:rPr lang="tr-TR" sz="1600" dirty="0" err="1"/>
              <a:t>presented</a:t>
            </a:r>
            <a:r>
              <a:rPr lang="tr-TR" sz="1600" dirty="0"/>
              <a:t> </a:t>
            </a:r>
            <a:r>
              <a:rPr lang="tr-TR" sz="1600" dirty="0" err="1"/>
              <a:t>to</a:t>
            </a:r>
            <a:r>
              <a:rPr lang="tr-TR" sz="1600" dirty="0"/>
              <a:t> </a:t>
            </a:r>
            <a:r>
              <a:rPr lang="tr-TR" sz="1600" dirty="0" err="1"/>
              <a:t>the</a:t>
            </a:r>
            <a:r>
              <a:rPr lang="tr-TR" sz="1600" dirty="0"/>
              <a:t> ML model in a format </a:t>
            </a:r>
            <a:r>
              <a:rPr lang="tr-TR" sz="1600" dirty="0" err="1"/>
              <a:t>that</a:t>
            </a:r>
            <a:r>
              <a:rPr lang="tr-TR" sz="1600" dirty="0"/>
              <a:t> it can </a:t>
            </a:r>
            <a:r>
              <a:rPr lang="tr-TR" sz="1600" dirty="0" err="1"/>
              <a:t>process</a:t>
            </a:r>
            <a:endParaRPr lang="en-US" sz="1600"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267485" y="3377294"/>
            <a:ext cx="4114800" cy="428755"/>
          </a:xfrm>
        </p:spPr>
        <p:txBody>
          <a:bodyPr/>
          <a:lstStyle/>
          <a:p>
            <a:r>
              <a:rPr lang="tr-TR" dirty="0" err="1"/>
              <a:t>Practical</a:t>
            </a:r>
            <a:r>
              <a:rPr lang="tr-TR" dirty="0"/>
              <a:t> </a:t>
            </a:r>
            <a:r>
              <a:rPr lang="tr-TR" dirty="0" err="1"/>
              <a:t>Use</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267485" y="3807062"/>
            <a:ext cx="4114800" cy="822960"/>
          </a:xfrm>
        </p:spPr>
        <p:txBody>
          <a:bodyPr vert="horz" lIns="91440" tIns="45720" rIns="91440" bIns="45720" rtlCol="0" anchor="t">
            <a:normAutofit/>
          </a:bodyPr>
          <a:lstStyle/>
          <a:p>
            <a:r>
              <a:rPr lang="tr-TR" sz="1600" dirty="0" err="1"/>
              <a:t>The</a:t>
            </a:r>
            <a:r>
              <a:rPr lang="tr-TR" sz="1600" dirty="0"/>
              <a:t> </a:t>
            </a:r>
            <a:r>
              <a:rPr lang="tr-TR" sz="1600" dirty="0" err="1"/>
              <a:t>trained</a:t>
            </a:r>
            <a:r>
              <a:rPr lang="tr-TR" sz="1600" dirty="0"/>
              <a:t> model can be </a:t>
            </a:r>
            <a:r>
              <a:rPr lang="tr-TR" sz="1600" dirty="0" err="1"/>
              <a:t>used</a:t>
            </a:r>
            <a:r>
              <a:rPr lang="tr-TR" sz="1600" dirty="0"/>
              <a:t> </a:t>
            </a:r>
            <a:r>
              <a:rPr lang="tr-TR" sz="1600" dirty="0" err="1"/>
              <a:t>to</a:t>
            </a:r>
            <a:r>
              <a:rPr lang="tr-TR" sz="1600" dirty="0"/>
              <a:t> </a:t>
            </a:r>
            <a:r>
              <a:rPr lang="tr-TR" sz="1600" dirty="0" err="1"/>
              <a:t>achieve</a:t>
            </a:r>
            <a:r>
              <a:rPr lang="tr-TR" sz="1600" dirty="0"/>
              <a:t> </a:t>
            </a:r>
            <a:r>
              <a:rPr lang="tr-TR" sz="1600" dirty="0" err="1"/>
              <a:t>the</a:t>
            </a:r>
            <a:r>
              <a:rPr lang="tr-TR" sz="1600" dirty="0"/>
              <a:t> </a:t>
            </a:r>
            <a:r>
              <a:rPr lang="tr-TR" sz="1600" dirty="0" err="1"/>
              <a:t>goal</a:t>
            </a:r>
            <a:r>
              <a:rPr lang="tr-TR" sz="1600" dirty="0"/>
              <a:t> of </a:t>
            </a:r>
            <a:r>
              <a:rPr lang="tr-TR" sz="1600" dirty="0" err="1"/>
              <a:t>this</a:t>
            </a:r>
            <a:r>
              <a:rPr lang="tr-TR" sz="1600" dirty="0"/>
              <a:t> </a:t>
            </a:r>
            <a:r>
              <a:rPr lang="tr-TR" sz="1600" dirty="0" err="1"/>
              <a:t>project</a:t>
            </a:r>
            <a:endParaRPr lang="en-US" sz="1600" dirty="0"/>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25965" y="1691640"/>
            <a:ext cx="4114800" cy="428755"/>
          </a:xfrm>
        </p:spPr>
        <p:txBody>
          <a:bodyPr/>
          <a:lstStyle/>
          <a:p>
            <a:r>
              <a:rPr lang="tr-TR" dirty="0" err="1"/>
              <a:t>List</a:t>
            </a:r>
            <a:r>
              <a:rPr lang="tr-TR" dirty="0"/>
              <a:t> of </a:t>
            </a:r>
            <a:r>
              <a:rPr lang="tr-TR" dirty="0" err="1"/>
              <a:t>Papers</a:t>
            </a:r>
            <a:endParaRPr lang="en-US" dirty="0"/>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22917" y="2119303"/>
            <a:ext cx="4114800" cy="1246333"/>
          </a:xfrm>
        </p:spPr>
        <p:txBody>
          <a:bodyPr vert="horz" lIns="91440" tIns="45720" rIns="91440" bIns="45720" rtlCol="0" anchor="t">
            <a:normAutofit/>
          </a:bodyPr>
          <a:lstStyle/>
          <a:p>
            <a:r>
              <a:rPr lang="tr-TR" sz="1600" dirty="0"/>
              <a:t>A </a:t>
            </a:r>
            <a:r>
              <a:rPr lang="tr-TR" sz="1600" dirty="0" err="1"/>
              <a:t>list</a:t>
            </a:r>
            <a:r>
              <a:rPr lang="tr-TR" sz="1600" dirty="0"/>
              <a:t> of </a:t>
            </a:r>
            <a:r>
              <a:rPr lang="tr-TR" sz="1600" dirty="0" err="1"/>
              <a:t>research</a:t>
            </a:r>
            <a:r>
              <a:rPr lang="tr-TR" sz="1600" dirty="0"/>
              <a:t> </a:t>
            </a:r>
            <a:r>
              <a:rPr lang="tr-TR" sz="1600" dirty="0" err="1"/>
              <a:t>papers</a:t>
            </a:r>
            <a:r>
              <a:rPr lang="tr-TR" sz="1600" dirty="0"/>
              <a:t> </a:t>
            </a:r>
            <a:r>
              <a:rPr lang="tr-TR" sz="1600" dirty="0" err="1"/>
              <a:t>belonging</a:t>
            </a:r>
            <a:r>
              <a:rPr lang="tr-TR" sz="1600" dirty="0"/>
              <a:t> </a:t>
            </a:r>
            <a:r>
              <a:rPr lang="tr-TR" sz="1600" dirty="0" err="1"/>
              <a:t>to</a:t>
            </a:r>
            <a:r>
              <a:rPr lang="tr-TR" sz="1600" dirty="0"/>
              <a:t> a </a:t>
            </a:r>
            <a:r>
              <a:rPr lang="tr-TR" sz="1600" dirty="0" err="1"/>
              <a:t>specific</a:t>
            </a:r>
            <a:r>
              <a:rPr lang="tr-TR" sz="1600" dirty="0"/>
              <a:t> </a:t>
            </a:r>
            <a:r>
              <a:rPr lang="tr-TR" sz="1600" dirty="0" err="1"/>
              <a:t>device</a:t>
            </a:r>
            <a:r>
              <a:rPr lang="tr-TR" sz="1600" dirty="0"/>
              <a:t> </a:t>
            </a:r>
            <a:r>
              <a:rPr lang="tr-TR" sz="1600" dirty="0" err="1"/>
              <a:t>needs</a:t>
            </a:r>
            <a:r>
              <a:rPr lang="tr-TR" sz="1600" dirty="0"/>
              <a:t> </a:t>
            </a:r>
            <a:r>
              <a:rPr lang="tr-TR" sz="1600" dirty="0" err="1"/>
              <a:t>to</a:t>
            </a:r>
            <a:r>
              <a:rPr lang="tr-TR" sz="1600" dirty="0"/>
              <a:t> be </a:t>
            </a:r>
            <a:r>
              <a:rPr lang="tr-TR" sz="1600" dirty="0" err="1"/>
              <a:t>present</a:t>
            </a:r>
            <a:r>
              <a:rPr lang="tr-TR" sz="1600" dirty="0"/>
              <a:t> </a:t>
            </a:r>
            <a:r>
              <a:rPr lang="tr-TR" sz="1600" dirty="0" err="1"/>
              <a:t>so</a:t>
            </a:r>
            <a:r>
              <a:rPr lang="tr-TR" sz="1600" dirty="0"/>
              <a:t> </a:t>
            </a:r>
            <a:r>
              <a:rPr lang="tr-TR" sz="1600" dirty="0" err="1"/>
              <a:t>that</a:t>
            </a:r>
            <a:r>
              <a:rPr lang="tr-TR" sz="1600" dirty="0"/>
              <a:t> </a:t>
            </a:r>
            <a:r>
              <a:rPr lang="tr-TR" sz="1600" dirty="0" err="1"/>
              <a:t>the</a:t>
            </a:r>
            <a:r>
              <a:rPr lang="tr-TR" sz="1600" dirty="0"/>
              <a:t> ML can be </a:t>
            </a:r>
            <a:r>
              <a:rPr lang="tr-TR" sz="1600" dirty="0" err="1"/>
              <a:t>trained</a:t>
            </a:r>
            <a:r>
              <a:rPr lang="tr-TR" sz="1600" dirty="0"/>
              <a:t> </a:t>
            </a:r>
            <a:r>
              <a:rPr lang="tr-TR" sz="1600" dirty="0" err="1"/>
              <a:t>and</a:t>
            </a:r>
            <a:r>
              <a:rPr lang="tr-TR" sz="1600" dirty="0"/>
              <a:t> </a:t>
            </a:r>
            <a:r>
              <a:rPr lang="tr-TR" sz="1600" dirty="0" err="1"/>
              <a:t>tested</a:t>
            </a:r>
            <a:endParaRPr lang="tr-TR" sz="1600" dirty="0"/>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tr-TR" dirty="0" err="1"/>
              <a:t>pLAN</a:t>
            </a:r>
            <a:endParaRPr lang="en-US" dirty="0" err="1"/>
          </a:p>
        </p:txBody>
      </p:sp>
      <p:pic>
        <p:nvPicPr>
          <p:cNvPr id="26" name="Content Placeholder 25" descr="Books on shelf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rc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vert="horz" lIns="365760" tIns="1554480" rIns="365760" bIns="45720" rtlCol="0" anchor="t">
            <a:normAutofit/>
          </a:bodyPr>
          <a:lstStyle/>
          <a:p>
            <a:r>
              <a:rPr lang="tr-TR" sz="1600" dirty="0" err="1"/>
              <a:t>Paper</a:t>
            </a:r>
            <a:r>
              <a:rPr lang="tr-TR" sz="1600" dirty="0"/>
              <a:t> Collection</a:t>
            </a:r>
            <a:endParaRPr lang="en-ZA" dirty="0"/>
          </a:p>
          <a:p>
            <a:endParaRPr lang="en-ZA" noProof="1"/>
          </a:p>
        </p:txBody>
      </p:sp>
      <p:pic>
        <p:nvPicPr>
          <p:cNvPr id="28" name="Content Placeholder 27" descr="Blog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96DAC541-7B7A-43D3-8B79-37D633B846F1}">
                <asvg:svgBlip xmlns:asvg="http://schemas.microsoft.com/office/drawing/2016/SVG/main" r:embed="rId5"/>
              </a:ext>
            </a:extLst>
          </a:blip>
          <a:src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vert="horz" lIns="365760" tIns="1554480" rIns="365760" bIns="45720" rtlCol="0" anchor="t">
            <a:normAutofit/>
          </a:bodyPr>
          <a:lstStyle/>
          <a:p>
            <a:r>
              <a:rPr lang="tr-TR" sz="1600" noProof="1"/>
              <a:t>Paper Formatization</a:t>
            </a:r>
            <a:endParaRPr lang="en-ZA" noProof="1"/>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vert="horz" lIns="365760" tIns="1554480" rIns="365760" bIns="45720" rtlCol="0" anchor="t">
            <a:noAutofit/>
          </a:bodyPr>
          <a:lstStyle/>
          <a:p>
            <a:r>
              <a:rPr lang="tr-TR" sz="1600" noProof="1"/>
              <a:t>Machine Learning</a:t>
            </a:r>
            <a:endParaRPr lang="en-ZA" sz="1600" noProof="1"/>
          </a:p>
        </p:txBody>
      </p:sp>
      <p:pic>
        <p:nvPicPr>
          <p:cNvPr id="30" name="Content Placeholder 29" descr="Artificial Intelligence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96DAC541-7B7A-43D3-8B79-37D633B846F1}">
                <asvg:svgBlip xmlns:asvg="http://schemas.microsoft.com/office/drawing/2016/SVG/main" r:embed="rId7"/>
              </a:ext>
            </a:extLst>
          </a:blip>
          <a:src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E722F4-A497-22AC-CDB8-53ECDAFED106}"/>
              </a:ext>
            </a:extLst>
          </p:cNvPr>
          <p:cNvSpPr>
            <a:spLocks noGrp="1"/>
          </p:cNvSpPr>
          <p:nvPr>
            <p:ph type="title"/>
          </p:nvPr>
        </p:nvSpPr>
        <p:spPr/>
        <p:txBody>
          <a:bodyPr/>
          <a:lstStyle/>
          <a:p>
            <a:r>
              <a:rPr lang="tr-TR" dirty="0" err="1">
                <a:cs typeface="Posterama"/>
              </a:rPr>
              <a:t>Paper</a:t>
            </a:r>
            <a:r>
              <a:rPr lang="tr-TR" dirty="0">
                <a:cs typeface="Posterama"/>
              </a:rPr>
              <a:t> </a:t>
            </a:r>
            <a:r>
              <a:rPr lang="tr-TR" dirty="0" err="1">
                <a:cs typeface="Posterama"/>
              </a:rPr>
              <a:t>collectıon</a:t>
            </a:r>
            <a:endParaRPr lang="tr-TR" dirty="0" err="1"/>
          </a:p>
        </p:txBody>
      </p:sp>
    </p:spTree>
    <p:extLst>
      <p:ext uri="{BB962C8B-B14F-4D97-AF65-F5344CB8AC3E}">
        <p14:creationId xmlns:p14="http://schemas.microsoft.com/office/powerpoint/2010/main" val="930951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031201-43D2-7E11-5A8B-E2BC75A3EC5E}"/>
              </a:ext>
            </a:extLst>
          </p:cNvPr>
          <p:cNvSpPr>
            <a:spLocks noGrp="1"/>
          </p:cNvSpPr>
          <p:nvPr>
            <p:ph type="body" sz="quarter" idx="13"/>
          </p:nvPr>
        </p:nvSpPr>
        <p:spPr>
          <a:xfrm>
            <a:off x="1059697" y="1702964"/>
            <a:ext cx="4082754" cy="3674379"/>
          </a:xfrm>
        </p:spPr>
        <p:txBody>
          <a:bodyPr>
            <a:normAutofit/>
          </a:bodyPr>
          <a:lstStyle/>
          <a:p>
            <a:pPr marL="285750" indent="-285750">
              <a:lnSpc>
                <a:spcPct val="200000"/>
              </a:lnSpc>
              <a:buFont typeface="Arial" panose="020B0604020202020204" pitchFamily="34" charset="0"/>
              <a:buChar char="•"/>
            </a:pPr>
            <a:r>
              <a:rPr lang="tr-TR" sz="1400" dirty="0" err="1"/>
              <a:t>The</a:t>
            </a:r>
            <a:r>
              <a:rPr lang="tr-TR" sz="1400" dirty="0"/>
              <a:t> </a:t>
            </a:r>
            <a:r>
              <a:rPr lang="tr-TR" sz="1400" dirty="0" err="1"/>
              <a:t>first</a:t>
            </a:r>
            <a:r>
              <a:rPr lang="tr-TR" sz="1400" dirty="0"/>
              <a:t> step is </a:t>
            </a:r>
            <a:r>
              <a:rPr lang="tr-TR" sz="1400" dirty="0" err="1"/>
              <a:t>collecting</a:t>
            </a:r>
            <a:r>
              <a:rPr lang="tr-TR" sz="1400" dirty="0"/>
              <a:t> </a:t>
            </a:r>
            <a:r>
              <a:rPr lang="tr-TR" sz="1400" dirty="0" err="1"/>
              <a:t>the</a:t>
            </a:r>
            <a:r>
              <a:rPr lang="tr-TR" sz="1400" dirty="0"/>
              <a:t> </a:t>
            </a:r>
            <a:r>
              <a:rPr lang="tr-TR" sz="1400" dirty="0" err="1"/>
              <a:t>papers</a:t>
            </a:r>
            <a:r>
              <a:rPr lang="tr-TR" sz="1400" dirty="0"/>
              <a:t> </a:t>
            </a:r>
            <a:r>
              <a:rPr lang="tr-TR" sz="1400" dirty="0" err="1"/>
              <a:t>that</a:t>
            </a:r>
            <a:r>
              <a:rPr lang="tr-TR" sz="1400" dirty="0"/>
              <a:t> </a:t>
            </a:r>
            <a:r>
              <a:rPr lang="tr-TR" sz="1400" dirty="0" err="1"/>
              <a:t>will</a:t>
            </a:r>
            <a:r>
              <a:rPr lang="tr-TR" sz="1400" dirty="0"/>
              <a:t> be </a:t>
            </a:r>
            <a:r>
              <a:rPr lang="tr-TR" sz="1400" dirty="0" err="1"/>
              <a:t>used</a:t>
            </a:r>
            <a:r>
              <a:rPr lang="tr-TR" sz="1400" dirty="0"/>
              <a:t> </a:t>
            </a:r>
            <a:r>
              <a:rPr lang="tr-TR" sz="1400" dirty="0" err="1"/>
              <a:t>to</a:t>
            </a:r>
            <a:r>
              <a:rPr lang="tr-TR" sz="1400" dirty="0"/>
              <a:t> </a:t>
            </a:r>
            <a:r>
              <a:rPr lang="tr-TR" sz="1400" dirty="0" err="1"/>
              <a:t>train</a:t>
            </a:r>
            <a:r>
              <a:rPr lang="tr-TR" sz="1400" dirty="0"/>
              <a:t> </a:t>
            </a:r>
            <a:r>
              <a:rPr lang="tr-TR" sz="1400" dirty="0" err="1"/>
              <a:t>the</a:t>
            </a:r>
            <a:r>
              <a:rPr lang="tr-TR" sz="1400" dirty="0"/>
              <a:t> model</a:t>
            </a:r>
          </a:p>
          <a:p>
            <a:pPr marL="285750" indent="-285750">
              <a:lnSpc>
                <a:spcPct val="200000"/>
              </a:lnSpc>
              <a:buFont typeface="Arial" panose="020B0604020202020204" pitchFamily="34" charset="0"/>
              <a:buChar char="•"/>
            </a:pPr>
            <a:r>
              <a:rPr lang="tr-TR" sz="1400" dirty="0" err="1"/>
              <a:t>For</a:t>
            </a:r>
            <a:r>
              <a:rPr lang="tr-TR" sz="1400" dirty="0"/>
              <a:t> </a:t>
            </a:r>
            <a:r>
              <a:rPr lang="tr-TR" sz="1400" dirty="0" err="1"/>
              <a:t>this</a:t>
            </a:r>
            <a:r>
              <a:rPr lang="tr-TR" sz="1400" dirty="0"/>
              <a:t> </a:t>
            </a:r>
            <a:r>
              <a:rPr lang="tr-TR" sz="1400" dirty="0" err="1"/>
              <a:t>effort</a:t>
            </a:r>
            <a:r>
              <a:rPr lang="tr-TR" sz="1400" dirty="0"/>
              <a:t>, </a:t>
            </a:r>
            <a:r>
              <a:rPr lang="tr-TR" sz="1400" dirty="0" err="1"/>
              <a:t>automizing</a:t>
            </a:r>
            <a:r>
              <a:rPr lang="tr-TR" sz="1400" dirty="0"/>
              <a:t> </a:t>
            </a:r>
            <a:r>
              <a:rPr lang="tr-TR" sz="1400" dirty="0" err="1"/>
              <a:t>the</a:t>
            </a:r>
            <a:r>
              <a:rPr lang="tr-TR" sz="1400" dirty="0"/>
              <a:t> </a:t>
            </a:r>
            <a:r>
              <a:rPr lang="tr-TR" sz="1400" dirty="0" err="1"/>
              <a:t>downloading</a:t>
            </a:r>
            <a:r>
              <a:rPr lang="tr-TR" sz="1400" dirty="0"/>
              <a:t> </a:t>
            </a:r>
            <a:r>
              <a:rPr lang="tr-TR" sz="1400" dirty="0" err="1"/>
              <a:t>process</a:t>
            </a:r>
            <a:r>
              <a:rPr lang="tr-TR" sz="1400" dirty="0"/>
              <a:t> has </a:t>
            </a:r>
            <a:r>
              <a:rPr lang="tr-TR" sz="1400" dirty="0" err="1"/>
              <a:t>been</a:t>
            </a:r>
            <a:r>
              <a:rPr lang="tr-TR" sz="1400" dirty="0"/>
              <a:t> </a:t>
            </a:r>
            <a:r>
              <a:rPr lang="tr-TR" sz="1400" dirty="0" err="1"/>
              <a:t>tried</a:t>
            </a:r>
            <a:endParaRPr lang="tr-TR" sz="1400" dirty="0"/>
          </a:p>
          <a:p>
            <a:pPr marL="285750" indent="-285750">
              <a:lnSpc>
                <a:spcPct val="200000"/>
              </a:lnSpc>
              <a:buFont typeface="Arial" panose="020B0604020202020204" pitchFamily="34" charset="0"/>
              <a:buChar char="•"/>
            </a:pPr>
            <a:r>
              <a:rPr lang="tr-TR" sz="1400" dirty="0"/>
              <a:t>Since </a:t>
            </a:r>
            <a:r>
              <a:rPr lang="tr-TR" sz="1400" dirty="0" err="1"/>
              <a:t>scientific</a:t>
            </a:r>
            <a:r>
              <a:rPr lang="tr-TR" sz="1400" dirty="0"/>
              <a:t> </a:t>
            </a:r>
            <a:r>
              <a:rPr lang="tr-TR" sz="1400" dirty="0" err="1"/>
              <a:t>paper</a:t>
            </a:r>
            <a:r>
              <a:rPr lang="tr-TR" sz="1400" dirty="0"/>
              <a:t> </a:t>
            </a:r>
            <a:r>
              <a:rPr lang="tr-TR" sz="1400" dirty="0" err="1"/>
              <a:t>databases</a:t>
            </a:r>
            <a:r>
              <a:rPr lang="tr-TR" sz="1400" dirty="0"/>
              <a:t> </a:t>
            </a:r>
            <a:r>
              <a:rPr lang="tr-TR" sz="1400" dirty="0" err="1"/>
              <a:t>such</a:t>
            </a:r>
            <a:r>
              <a:rPr lang="tr-TR" sz="1400" dirty="0"/>
              <a:t> as Google </a:t>
            </a:r>
            <a:r>
              <a:rPr lang="tr-TR" sz="1400" dirty="0" err="1"/>
              <a:t>Scholar</a:t>
            </a:r>
            <a:r>
              <a:rPr lang="tr-TR" sz="1400" dirty="0"/>
              <a:t> do not </a:t>
            </a:r>
            <a:r>
              <a:rPr lang="tr-TR" sz="1400" dirty="0" err="1"/>
              <a:t>allow</a:t>
            </a:r>
            <a:r>
              <a:rPr lang="tr-TR" sz="1400" dirty="0"/>
              <a:t> </a:t>
            </a:r>
            <a:r>
              <a:rPr lang="tr-TR" sz="1400" dirty="0" err="1"/>
              <a:t>bots</a:t>
            </a:r>
            <a:r>
              <a:rPr lang="tr-TR" sz="1400" dirty="0"/>
              <a:t> </a:t>
            </a:r>
            <a:r>
              <a:rPr lang="tr-TR" sz="1400" dirty="0" err="1"/>
              <a:t>or</a:t>
            </a:r>
            <a:r>
              <a:rPr lang="tr-TR" sz="1400" dirty="0"/>
              <a:t> </a:t>
            </a:r>
            <a:r>
              <a:rPr lang="tr-TR" sz="1400" dirty="0" err="1"/>
              <a:t>automated</a:t>
            </a:r>
            <a:r>
              <a:rPr lang="tr-TR" sz="1400" dirty="0"/>
              <a:t> </a:t>
            </a:r>
            <a:r>
              <a:rPr lang="tr-TR" sz="1400" dirty="0" err="1"/>
              <a:t>queries</a:t>
            </a:r>
            <a:r>
              <a:rPr lang="tr-TR" sz="1400" dirty="0"/>
              <a:t>, </a:t>
            </a:r>
            <a:r>
              <a:rPr lang="tr-TR" sz="1400" dirty="0" err="1"/>
              <a:t>this</a:t>
            </a:r>
            <a:r>
              <a:rPr lang="tr-TR" sz="1400" dirty="0"/>
              <a:t> </a:t>
            </a:r>
            <a:r>
              <a:rPr lang="tr-TR" sz="1400" dirty="0" err="1"/>
              <a:t>attempt</a:t>
            </a:r>
            <a:r>
              <a:rPr lang="tr-TR" sz="1400" dirty="0"/>
              <a:t> has </a:t>
            </a:r>
            <a:r>
              <a:rPr lang="tr-TR" sz="1400" dirty="0" err="1"/>
              <a:t>failed</a:t>
            </a:r>
            <a:r>
              <a:rPr lang="tr-TR" sz="1400" dirty="0"/>
              <a:t> </a:t>
            </a:r>
            <a:r>
              <a:rPr lang="tr-TR" sz="1400" dirty="0" err="1"/>
              <a:t>and</a:t>
            </a:r>
            <a:r>
              <a:rPr lang="tr-TR" sz="1400" dirty="0"/>
              <a:t> </a:t>
            </a:r>
            <a:r>
              <a:rPr lang="tr-TR" sz="1400" dirty="0" err="1"/>
              <a:t>papers</a:t>
            </a:r>
            <a:r>
              <a:rPr lang="tr-TR" sz="1400" dirty="0"/>
              <a:t> </a:t>
            </a:r>
            <a:r>
              <a:rPr lang="tr-TR" sz="1400" dirty="0" err="1"/>
              <a:t>were</a:t>
            </a:r>
            <a:r>
              <a:rPr lang="tr-TR" sz="1400" dirty="0"/>
              <a:t> </a:t>
            </a:r>
            <a:r>
              <a:rPr lang="tr-TR" sz="1400" dirty="0" err="1"/>
              <a:t>downloaded</a:t>
            </a:r>
            <a:r>
              <a:rPr lang="tr-TR" sz="1400" dirty="0"/>
              <a:t> </a:t>
            </a:r>
            <a:r>
              <a:rPr lang="tr-TR" sz="1400" dirty="0" err="1"/>
              <a:t>by</a:t>
            </a:r>
            <a:r>
              <a:rPr lang="tr-TR" sz="1400" dirty="0"/>
              <a:t> </a:t>
            </a:r>
            <a:r>
              <a:rPr lang="tr-TR" sz="1400" dirty="0" err="1"/>
              <a:t>hand</a:t>
            </a:r>
            <a:endParaRPr lang="en-US" sz="1400" dirty="0"/>
          </a:p>
        </p:txBody>
      </p:sp>
      <p:sp>
        <p:nvSpPr>
          <p:cNvPr id="5" name="Title 1">
            <a:extLst>
              <a:ext uri="{FF2B5EF4-FFF2-40B4-BE49-F238E27FC236}">
                <a16:creationId xmlns:a16="http://schemas.microsoft.com/office/drawing/2014/main" id="{B43DF2C0-D10F-E0CF-6A15-09265CFA7173}"/>
              </a:ext>
            </a:extLst>
          </p:cNvPr>
          <p:cNvSpPr>
            <a:spLocks noGrp="1"/>
          </p:cNvSpPr>
          <p:nvPr>
            <p:ph type="title"/>
          </p:nvPr>
        </p:nvSpPr>
        <p:spPr>
          <a:xfrm>
            <a:off x="917457" y="155094"/>
            <a:ext cx="10515600" cy="1325563"/>
          </a:xfrm>
        </p:spPr>
        <p:txBody>
          <a:bodyPr>
            <a:normAutofit/>
          </a:bodyPr>
          <a:lstStyle/>
          <a:p>
            <a:r>
              <a:rPr lang="tr-TR" sz="2400" dirty="0" err="1"/>
              <a:t>Paper</a:t>
            </a:r>
            <a:r>
              <a:rPr lang="tr-TR" sz="2400" dirty="0"/>
              <a:t> </a:t>
            </a:r>
            <a:r>
              <a:rPr lang="tr-TR" sz="2400" dirty="0" err="1"/>
              <a:t>Collectıon</a:t>
            </a:r>
            <a:endParaRPr lang="en-US" sz="2400"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F54A2668-E764-FF0D-186A-BC82AA2AB552}"/>
              </a:ext>
            </a:extLst>
          </p:cNvPr>
          <p:cNvSpPr>
            <a:spLocks noGrp="1"/>
          </p:cNvSpPr>
          <p:nvPr>
            <p:ph type="body" sz="quarter" idx="13"/>
          </p:nvPr>
        </p:nvSpPr>
        <p:spPr>
          <a:xfrm>
            <a:off x="5218522" y="1837576"/>
            <a:ext cx="6777641" cy="4461624"/>
          </a:xfrm>
        </p:spPr>
        <p:txBody>
          <a:bodyPr vert="horz" lIns="91440" tIns="45720" rIns="91440" bIns="45720" rtlCol="0" anchor="t">
            <a:normAutofit/>
          </a:bodyPr>
          <a:lstStyle/>
          <a:p>
            <a:pPr marL="285750" indent="-285750">
              <a:buChar char="•"/>
            </a:pPr>
            <a:r>
              <a:rPr lang="tr-TR" sz="1800" dirty="0" err="1">
                <a:ea typeface="+mn-lt"/>
                <a:cs typeface="+mn-lt"/>
              </a:rPr>
              <a:t>It</a:t>
            </a:r>
            <a:r>
              <a:rPr lang="tr-TR" sz="1800" dirty="0">
                <a:ea typeface="+mn-lt"/>
                <a:cs typeface="+mn-lt"/>
              </a:rPr>
              <a:t> is a </a:t>
            </a:r>
            <a:r>
              <a:rPr lang="tr-TR" sz="1800" dirty="0" err="1">
                <a:ea typeface="+mn-lt"/>
                <a:cs typeface="+mn-lt"/>
              </a:rPr>
              <a:t>free</a:t>
            </a:r>
            <a:r>
              <a:rPr lang="tr-TR" sz="1800" dirty="0">
                <a:ea typeface="+mn-lt"/>
                <a:cs typeface="+mn-lt"/>
              </a:rPr>
              <a:t> </a:t>
            </a:r>
            <a:r>
              <a:rPr lang="tr-TR" sz="1800" dirty="0" err="1">
                <a:ea typeface="+mn-lt"/>
                <a:cs typeface="+mn-lt"/>
              </a:rPr>
              <a:t>application</a:t>
            </a:r>
            <a:r>
              <a:rPr lang="tr-TR" sz="1800" dirty="0">
                <a:ea typeface="+mn-lt"/>
                <a:cs typeface="+mn-lt"/>
              </a:rPr>
              <a:t> </a:t>
            </a:r>
            <a:r>
              <a:rPr lang="tr-TR" sz="1800" dirty="0" err="1">
                <a:ea typeface="+mn-lt"/>
                <a:cs typeface="+mn-lt"/>
              </a:rPr>
              <a:t>that</a:t>
            </a:r>
            <a:r>
              <a:rPr lang="tr-TR" sz="1800" dirty="0">
                <a:ea typeface="+mn-lt"/>
                <a:cs typeface="+mn-lt"/>
              </a:rPr>
              <a:t> can be </a:t>
            </a:r>
            <a:r>
              <a:rPr lang="tr-TR" sz="1800" dirty="0" err="1">
                <a:ea typeface="+mn-lt"/>
                <a:cs typeface="+mn-lt"/>
              </a:rPr>
              <a:t>used</a:t>
            </a:r>
            <a:r>
              <a:rPr lang="tr-TR" sz="1800" dirty="0">
                <a:ea typeface="+mn-lt"/>
                <a:cs typeface="+mn-lt"/>
              </a:rPr>
              <a:t> as a browser </a:t>
            </a:r>
            <a:r>
              <a:rPr lang="tr-TR" sz="1800" dirty="0" err="1">
                <a:ea typeface="+mn-lt"/>
                <a:cs typeface="+mn-lt"/>
              </a:rPr>
              <a:t>plugin</a:t>
            </a:r>
            <a:r>
              <a:rPr lang="tr-TR" sz="1800" dirty="0">
                <a:ea typeface="+mn-lt"/>
                <a:cs typeface="+mn-lt"/>
              </a:rPr>
              <a:t> </a:t>
            </a:r>
            <a:r>
              <a:rPr lang="tr-TR" sz="1800" dirty="0" err="1">
                <a:ea typeface="+mn-lt"/>
                <a:cs typeface="+mn-lt"/>
              </a:rPr>
              <a:t>that</a:t>
            </a:r>
            <a:r>
              <a:rPr lang="tr-TR" sz="1800" dirty="0">
                <a:ea typeface="+mn-lt"/>
                <a:cs typeface="+mn-lt"/>
              </a:rPr>
              <a:t> </a:t>
            </a:r>
            <a:r>
              <a:rPr lang="tr-TR" sz="1800" dirty="0" err="1">
                <a:ea typeface="+mn-lt"/>
                <a:cs typeface="+mn-lt"/>
              </a:rPr>
              <a:t>provides</a:t>
            </a:r>
            <a:r>
              <a:rPr lang="tr-TR" sz="1800" dirty="0">
                <a:ea typeface="+mn-lt"/>
                <a:cs typeface="+mn-lt"/>
              </a:rPr>
              <a:t> </a:t>
            </a:r>
            <a:r>
              <a:rPr lang="tr-TR" sz="1800" dirty="0" err="1">
                <a:ea typeface="+mn-lt"/>
                <a:cs typeface="+mn-lt"/>
              </a:rPr>
              <a:t>significant</a:t>
            </a:r>
            <a:r>
              <a:rPr lang="tr-TR" sz="1800" dirty="0">
                <a:ea typeface="+mn-lt"/>
                <a:cs typeface="+mn-lt"/>
              </a:rPr>
              <a:t> </a:t>
            </a:r>
            <a:r>
              <a:rPr lang="tr-TR" sz="1800" dirty="0" err="1">
                <a:ea typeface="+mn-lt"/>
                <a:cs typeface="+mn-lt"/>
              </a:rPr>
              <a:t>convenience</a:t>
            </a:r>
            <a:r>
              <a:rPr lang="tr-TR" sz="1800" dirty="0">
                <a:ea typeface="+mn-lt"/>
                <a:cs typeface="+mn-lt"/>
              </a:rPr>
              <a:t> </a:t>
            </a:r>
            <a:r>
              <a:rPr lang="tr-TR" sz="1800" dirty="0" err="1">
                <a:ea typeface="+mn-lt"/>
                <a:cs typeface="+mn-lt"/>
              </a:rPr>
              <a:t>and</a:t>
            </a:r>
            <a:r>
              <a:rPr lang="tr-TR" sz="1800" dirty="0">
                <a:ea typeface="+mn-lt"/>
                <a:cs typeface="+mn-lt"/>
              </a:rPr>
              <a:t> </a:t>
            </a:r>
            <a:r>
              <a:rPr lang="tr-TR" sz="1800" dirty="0" err="1">
                <a:ea typeface="+mn-lt"/>
                <a:cs typeface="+mn-lt"/>
              </a:rPr>
              <a:t>compatibility</a:t>
            </a:r>
            <a:r>
              <a:rPr lang="tr-TR" sz="1800" dirty="0">
                <a:ea typeface="+mn-lt"/>
                <a:cs typeface="+mn-lt"/>
              </a:rPr>
              <a:t> in </a:t>
            </a:r>
            <a:r>
              <a:rPr lang="tr-TR" sz="1800" dirty="0" err="1">
                <a:ea typeface="+mn-lt"/>
                <a:cs typeface="+mn-lt"/>
              </a:rPr>
              <a:t>accessing</a:t>
            </a:r>
            <a:r>
              <a:rPr lang="tr-TR" sz="1800" dirty="0">
                <a:ea typeface="+mn-lt"/>
                <a:cs typeface="+mn-lt"/>
              </a:rPr>
              <a:t> </a:t>
            </a:r>
            <a:r>
              <a:rPr lang="tr-TR" sz="1800" dirty="0" err="1">
                <a:ea typeface="+mn-lt"/>
                <a:cs typeface="+mn-lt"/>
              </a:rPr>
              <a:t>scientific</a:t>
            </a:r>
            <a:r>
              <a:rPr lang="tr-TR" sz="1800" dirty="0">
                <a:ea typeface="+mn-lt"/>
                <a:cs typeface="+mn-lt"/>
              </a:rPr>
              <a:t> </a:t>
            </a:r>
            <a:r>
              <a:rPr lang="tr-TR" sz="1800" dirty="0" err="1">
                <a:ea typeface="+mn-lt"/>
                <a:cs typeface="+mn-lt"/>
              </a:rPr>
              <a:t>papers</a:t>
            </a:r>
            <a:r>
              <a:rPr lang="tr-TR" sz="1800" dirty="0">
                <a:ea typeface="+mn-lt"/>
                <a:cs typeface="+mn-lt"/>
              </a:rPr>
              <a:t>.</a:t>
            </a:r>
            <a:endParaRPr lang="tr-TR" sz="1800" dirty="0"/>
          </a:p>
          <a:p>
            <a:pPr marL="285750" indent="-285750">
              <a:buChar char="•"/>
            </a:pPr>
            <a:endParaRPr lang="tr-TR" sz="1800" dirty="0"/>
          </a:p>
          <a:p>
            <a:pPr marL="285750" indent="-285750">
              <a:buChar char="•"/>
            </a:pPr>
            <a:r>
              <a:rPr lang="tr-TR" sz="1800" dirty="0" err="1">
                <a:ea typeface="+mn-lt"/>
                <a:cs typeface="+mn-lt"/>
              </a:rPr>
              <a:t>Endnote</a:t>
            </a:r>
            <a:r>
              <a:rPr lang="tr-TR" sz="1800" dirty="0">
                <a:ea typeface="+mn-lt"/>
                <a:cs typeface="+mn-lt"/>
              </a:rPr>
              <a:t>, </a:t>
            </a:r>
            <a:r>
              <a:rPr lang="tr-TR" sz="1800" dirty="0" err="1">
                <a:ea typeface="+mn-lt"/>
                <a:cs typeface="+mn-lt"/>
              </a:rPr>
              <a:t>which</a:t>
            </a:r>
            <a:r>
              <a:rPr lang="tr-TR" sz="1800" dirty="0">
                <a:ea typeface="+mn-lt"/>
                <a:cs typeface="+mn-lt"/>
              </a:rPr>
              <a:t> has a </a:t>
            </a:r>
            <a:r>
              <a:rPr lang="tr-TR" sz="1800" dirty="0" err="1">
                <a:ea typeface="+mn-lt"/>
                <a:cs typeface="+mn-lt"/>
              </a:rPr>
              <a:t>higher</a:t>
            </a:r>
            <a:r>
              <a:rPr lang="tr-TR" sz="1800" dirty="0">
                <a:ea typeface="+mn-lt"/>
                <a:cs typeface="+mn-lt"/>
              </a:rPr>
              <a:t> </a:t>
            </a:r>
            <a:r>
              <a:rPr lang="tr-TR" sz="1800" dirty="0" err="1">
                <a:ea typeface="+mn-lt"/>
                <a:cs typeface="+mn-lt"/>
              </a:rPr>
              <a:t>version</a:t>
            </a:r>
            <a:r>
              <a:rPr lang="tr-TR" sz="1800" dirty="0">
                <a:ea typeface="+mn-lt"/>
                <a:cs typeface="+mn-lt"/>
              </a:rPr>
              <a:t> </a:t>
            </a:r>
            <a:r>
              <a:rPr lang="tr-TR" sz="1800" dirty="0" err="1">
                <a:ea typeface="+mn-lt"/>
                <a:cs typeface="+mn-lt"/>
              </a:rPr>
              <a:t>and</a:t>
            </a:r>
            <a:r>
              <a:rPr lang="tr-TR" sz="1800" dirty="0">
                <a:ea typeface="+mn-lt"/>
                <a:cs typeface="+mn-lt"/>
              </a:rPr>
              <a:t> can be </a:t>
            </a:r>
            <a:r>
              <a:rPr lang="tr-TR" sz="1800" dirty="0" err="1">
                <a:ea typeface="+mn-lt"/>
                <a:cs typeface="+mn-lt"/>
              </a:rPr>
              <a:t>installed</a:t>
            </a:r>
            <a:r>
              <a:rPr lang="tr-TR" sz="1800" dirty="0">
                <a:ea typeface="+mn-lt"/>
                <a:cs typeface="+mn-lt"/>
              </a:rPr>
              <a:t> on </a:t>
            </a:r>
            <a:r>
              <a:rPr lang="tr-TR" sz="1800" dirty="0" err="1">
                <a:ea typeface="+mn-lt"/>
                <a:cs typeface="+mn-lt"/>
              </a:rPr>
              <a:t>the</a:t>
            </a:r>
            <a:r>
              <a:rPr lang="tr-TR" sz="1800" dirty="0">
                <a:ea typeface="+mn-lt"/>
                <a:cs typeface="+mn-lt"/>
              </a:rPr>
              <a:t> desktop, can </a:t>
            </a:r>
            <a:r>
              <a:rPr lang="tr-TR" sz="1800" dirty="0" err="1">
                <a:ea typeface="+mn-lt"/>
                <a:cs typeface="+mn-lt"/>
              </a:rPr>
              <a:t>also</a:t>
            </a:r>
            <a:r>
              <a:rPr lang="tr-TR" sz="1800" dirty="0">
                <a:ea typeface="+mn-lt"/>
                <a:cs typeface="+mn-lt"/>
              </a:rPr>
              <a:t> be </a:t>
            </a:r>
            <a:r>
              <a:rPr lang="tr-TR" sz="1800" dirty="0" err="1">
                <a:ea typeface="+mn-lt"/>
                <a:cs typeface="+mn-lt"/>
              </a:rPr>
              <a:t>provided</a:t>
            </a:r>
            <a:r>
              <a:rPr lang="tr-TR" sz="1800" dirty="0">
                <a:ea typeface="+mn-lt"/>
                <a:cs typeface="+mn-lt"/>
              </a:rPr>
              <a:t> </a:t>
            </a:r>
            <a:r>
              <a:rPr lang="tr-TR" sz="1800" dirty="0" err="1">
                <a:ea typeface="+mn-lt"/>
                <a:cs typeface="+mn-lt"/>
              </a:rPr>
              <a:t>free</a:t>
            </a:r>
            <a:r>
              <a:rPr lang="tr-TR" sz="1800" dirty="0">
                <a:ea typeface="+mn-lt"/>
                <a:cs typeface="+mn-lt"/>
              </a:rPr>
              <a:t> of </a:t>
            </a:r>
            <a:r>
              <a:rPr lang="tr-TR" sz="1800" dirty="0" err="1">
                <a:ea typeface="+mn-lt"/>
                <a:cs typeface="+mn-lt"/>
              </a:rPr>
              <a:t>charge</a:t>
            </a:r>
            <a:r>
              <a:rPr lang="tr-TR" sz="1800" dirty="0">
                <a:ea typeface="+mn-lt"/>
                <a:cs typeface="+mn-lt"/>
              </a:rPr>
              <a:t> </a:t>
            </a:r>
            <a:r>
              <a:rPr lang="tr-TR" sz="1800" dirty="0" err="1">
                <a:ea typeface="+mn-lt"/>
                <a:cs typeface="+mn-lt"/>
              </a:rPr>
              <a:t>by</a:t>
            </a:r>
            <a:r>
              <a:rPr lang="tr-TR" sz="1800" dirty="0">
                <a:ea typeface="+mn-lt"/>
                <a:cs typeface="+mn-lt"/>
              </a:rPr>
              <a:t> </a:t>
            </a:r>
            <a:r>
              <a:rPr lang="tr-TR" sz="1800" dirty="0" err="1">
                <a:ea typeface="+mn-lt"/>
                <a:cs typeface="+mn-lt"/>
              </a:rPr>
              <a:t>many</a:t>
            </a:r>
            <a:r>
              <a:rPr lang="tr-TR" sz="1800" dirty="0">
                <a:ea typeface="+mn-lt"/>
                <a:cs typeface="+mn-lt"/>
              </a:rPr>
              <a:t> </a:t>
            </a:r>
            <a:r>
              <a:rPr lang="tr-TR" sz="1800" dirty="0" err="1">
                <a:ea typeface="+mn-lt"/>
                <a:cs typeface="+mn-lt"/>
              </a:rPr>
              <a:t>academic</a:t>
            </a:r>
            <a:r>
              <a:rPr lang="tr-TR" sz="1800" dirty="0">
                <a:ea typeface="+mn-lt"/>
                <a:cs typeface="+mn-lt"/>
              </a:rPr>
              <a:t> </a:t>
            </a:r>
            <a:r>
              <a:rPr lang="tr-TR" sz="1800" dirty="0" err="1">
                <a:ea typeface="+mn-lt"/>
                <a:cs typeface="+mn-lt"/>
              </a:rPr>
              <a:t>institutions</a:t>
            </a:r>
            <a:r>
              <a:rPr lang="tr-TR" sz="1800" dirty="0">
                <a:ea typeface="+mn-lt"/>
                <a:cs typeface="+mn-lt"/>
              </a:rPr>
              <a:t>.</a:t>
            </a:r>
            <a:endParaRPr lang="tr-TR" sz="1800" dirty="0"/>
          </a:p>
          <a:p>
            <a:pPr marL="285750" indent="-285750">
              <a:buChar char="•"/>
            </a:pPr>
            <a:endParaRPr lang="tr-TR" sz="1800" dirty="0"/>
          </a:p>
          <a:p>
            <a:pPr marL="285750" indent="-285750">
              <a:buChar char="•"/>
            </a:pPr>
            <a:r>
              <a:rPr lang="tr-TR" sz="1800" dirty="0" err="1">
                <a:ea typeface="+mn-lt"/>
                <a:cs typeface="+mn-lt"/>
              </a:rPr>
              <a:t>Endnote</a:t>
            </a:r>
            <a:r>
              <a:rPr lang="tr-TR" sz="1800" dirty="0">
                <a:ea typeface="+mn-lt"/>
                <a:cs typeface="+mn-lt"/>
              </a:rPr>
              <a:t> </a:t>
            </a:r>
            <a:r>
              <a:rPr lang="tr-TR" sz="1800" dirty="0" err="1">
                <a:ea typeface="+mn-lt"/>
                <a:cs typeface="+mn-lt"/>
              </a:rPr>
              <a:t>Click</a:t>
            </a:r>
            <a:r>
              <a:rPr lang="tr-TR" sz="1800" dirty="0">
                <a:ea typeface="+mn-lt"/>
                <a:cs typeface="+mn-lt"/>
              </a:rPr>
              <a:t> </a:t>
            </a:r>
            <a:r>
              <a:rPr lang="tr-TR" sz="1800" dirty="0" err="1">
                <a:ea typeface="+mn-lt"/>
                <a:cs typeface="+mn-lt"/>
              </a:rPr>
              <a:t>provides</a:t>
            </a:r>
            <a:r>
              <a:rPr lang="tr-TR" sz="1800" dirty="0">
                <a:ea typeface="+mn-lt"/>
                <a:cs typeface="+mn-lt"/>
              </a:rPr>
              <a:t> </a:t>
            </a:r>
            <a:r>
              <a:rPr lang="tr-TR" sz="1800" dirty="0" err="1">
                <a:ea typeface="+mn-lt"/>
                <a:cs typeface="+mn-lt"/>
              </a:rPr>
              <a:t>convenience</a:t>
            </a:r>
            <a:r>
              <a:rPr lang="tr-TR" sz="1800" dirty="0">
                <a:ea typeface="+mn-lt"/>
                <a:cs typeface="+mn-lt"/>
              </a:rPr>
              <a:t> </a:t>
            </a:r>
            <a:r>
              <a:rPr lang="tr-TR" sz="1800" dirty="0" err="1">
                <a:ea typeface="+mn-lt"/>
                <a:cs typeface="+mn-lt"/>
              </a:rPr>
              <a:t>for</a:t>
            </a:r>
            <a:r>
              <a:rPr lang="tr-TR" sz="1800" dirty="0">
                <a:ea typeface="+mn-lt"/>
                <a:cs typeface="+mn-lt"/>
              </a:rPr>
              <a:t> </a:t>
            </a:r>
            <a:r>
              <a:rPr lang="tr-TR" sz="1800" dirty="0" err="1">
                <a:ea typeface="+mn-lt"/>
                <a:cs typeface="+mn-lt"/>
              </a:rPr>
              <a:t>creating</a:t>
            </a:r>
            <a:r>
              <a:rPr lang="tr-TR" sz="1800" dirty="0">
                <a:ea typeface="+mn-lt"/>
                <a:cs typeface="+mn-lt"/>
              </a:rPr>
              <a:t> </a:t>
            </a:r>
            <a:r>
              <a:rPr lang="tr-TR" sz="1800" dirty="0" err="1">
                <a:ea typeface="+mn-lt"/>
                <a:cs typeface="+mn-lt"/>
              </a:rPr>
              <a:t>and</a:t>
            </a:r>
            <a:r>
              <a:rPr lang="tr-TR" sz="1800" dirty="0">
                <a:ea typeface="+mn-lt"/>
                <a:cs typeface="+mn-lt"/>
              </a:rPr>
              <a:t> </a:t>
            </a:r>
            <a:r>
              <a:rPr lang="tr-TR" sz="1800" dirty="0" err="1">
                <a:ea typeface="+mn-lt"/>
                <a:cs typeface="+mn-lt"/>
              </a:rPr>
              <a:t>updating</a:t>
            </a:r>
            <a:r>
              <a:rPr lang="tr-TR" sz="1800" dirty="0">
                <a:ea typeface="+mn-lt"/>
                <a:cs typeface="+mn-lt"/>
              </a:rPr>
              <a:t> a </a:t>
            </a:r>
            <a:r>
              <a:rPr lang="tr-TR" sz="1800" dirty="0" err="1">
                <a:ea typeface="+mn-lt"/>
                <a:cs typeface="+mn-lt"/>
              </a:rPr>
              <a:t>personal</a:t>
            </a:r>
            <a:r>
              <a:rPr lang="tr-TR" sz="1800" dirty="0">
                <a:ea typeface="+mn-lt"/>
                <a:cs typeface="+mn-lt"/>
              </a:rPr>
              <a:t> </a:t>
            </a:r>
            <a:r>
              <a:rPr lang="tr-TR" sz="1800" dirty="0" err="1">
                <a:ea typeface="+mn-lt"/>
                <a:cs typeface="+mn-lt"/>
              </a:rPr>
              <a:t>database</a:t>
            </a:r>
            <a:r>
              <a:rPr lang="tr-TR" sz="1800" dirty="0">
                <a:ea typeface="+mn-lt"/>
                <a:cs typeface="+mn-lt"/>
              </a:rPr>
              <a:t> </a:t>
            </a:r>
            <a:r>
              <a:rPr lang="tr-TR" sz="1800" dirty="0" err="1">
                <a:ea typeface="+mn-lt"/>
                <a:cs typeface="+mn-lt"/>
              </a:rPr>
              <a:t>for</a:t>
            </a:r>
            <a:r>
              <a:rPr lang="tr-TR" sz="1800" dirty="0">
                <a:ea typeface="+mn-lt"/>
                <a:cs typeface="+mn-lt"/>
              </a:rPr>
              <a:t> </a:t>
            </a:r>
            <a:r>
              <a:rPr lang="tr-TR" sz="1800" dirty="0" err="1">
                <a:ea typeface="+mn-lt"/>
                <a:cs typeface="+mn-lt"/>
              </a:rPr>
              <a:t>articles</a:t>
            </a:r>
            <a:r>
              <a:rPr lang="tr-TR" sz="1800" dirty="0">
                <a:ea typeface="+mn-lt"/>
                <a:cs typeface="+mn-lt"/>
              </a:rPr>
              <a:t> on </a:t>
            </a:r>
            <a:r>
              <a:rPr lang="tr-TR" sz="1800" dirty="0" err="1">
                <a:ea typeface="+mn-lt"/>
                <a:cs typeface="+mn-lt"/>
              </a:rPr>
              <a:t>the</a:t>
            </a:r>
            <a:r>
              <a:rPr lang="tr-TR" sz="1800" dirty="0">
                <a:ea typeface="+mn-lt"/>
                <a:cs typeface="+mn-lt"/>
              </a:rPr>
              <a:t> internet </a:t>
            </a:r>
            <a:r>
              <a:rPr lang="tr-TR" sz="1800" dirty="0" err="1">
                <a:ea typeface="+mn-lt"/>
                <a:cs typeface="+mn-lt"/>
              </a:rPr>
              <a:t>with</a:t>
            </a:r>
            <a:r>
              <a:rPr lang="tr-TR" sz="1800" dirty="0">
                <a:ea typeface="+mn-lt"/>
                <a:cs typeface="+mn-lt"/>
              </a:rPr>
              <a:t> a </a:t>
            </a:r>
            <a:r>
              <a:rPr lang="tr-TR" sz="1800" dirty="0" err="1">
                <a:ea typeface="+mn-lt"/>
                <a:cs typeface="+mn-lt"/>
              </a:rPr>
              <a:t>single</a:t>
            </a:r>
            <a:r>
              <a:rPr lang="tr-TR" sz="1800" dirty="0">
                <a:ea typeface="+mn-lt"/>
                <a:cs typeface="+mn-lt"/>
              </a:rPr>
              <a:t> </a:t>
            </a:r>
            <a:r>
              <a:rPr lang="tr-TR" sz="1800" dirty="0" err="1">
                <a:ea typeface="+mn-lt"/>
                <a:cs typeface="+mn-lt"/>
              </a:rPr>
              <a:t>click</a:t>
            </a:r>
            <a:r>
              <a:rPr lang="tr-TR" sz="1800" dirty="0">
                <a:ea typeface="+mn-lt"/>
                <a:cs typeface="+mn-lt"/>
              </a:rPr>
              <a:t>.</a:t>
            </a:r>
            <a:endParaRPr lang="tr-TR" sz="1800" dirty="0"/>
          </a:p>
          <a:p>
            <a:pPr marL="285750" indent="-285750">
              <a:buChar char="•"/>
            </a:pPr>
            <a:endParaRPr lang="tr-TR" sz="1800" dirty="0"/>
          </a:p>
          <a:p>
            <a:pPr marL="285750" indent="-285750">
              <a:buChar char="•"/>
            </a:pPr>
            <a:r>
              <a:rPr lang="tr-TR" sz="1800" dirty="0" err="1">
                <a:ea typeface="+mn-lt"/>
                <a:cs typeface="+mn-lt"/>
              </a:rPr>
              <a:t>Processes</a:t>
            </a:r>
            <a:r>
              <a:rPr lang="tr-TR" sz="1800" dirty="0">
                <a:ea typeface="+mn-lt"/>
                <a:cs typeface="+mn-lt"/>
              </a:rPr>
              <a:t> </a:t>
            </a:r>
            <a:r>
              <a:rPr lang="tr-TR" sz="1800" dirty="0" err="1">
                <a:ea typeface="+mn-lt"/>
                <a:cs typeface="+mn-lt"/>
              </a:rPr>
              <a:t>that</a:t>
            </a:r>
            <a:r>
              <a:rPr lang="tr-TR" sz="1800" dirty="0">
                <a:ea typeface="+mn-lt"/>
                <a:cs typeface="+mn-lt"/>
              </a:rPr>
              <a:t> </a:t>
            </a:r>
            <a:r>
              <a:rPr lang="tr-TR" sz="1800" dirty="0" err="1">
                <a:ea typeface="+mn-lt"/>
                <a:cs typeface="+mn-lt"/>
              </a:rPr>
              <a:t>require</a:t>
            </a:r>
            <a:r>
              <a:rPr lang="tr-TR" sz="1800" dirty="0">
                <a:ea typeface="+mn-lt"/>
                <a:cs typeface="+mn-lt"/>
              </a:rPr>
              <a:t> </a:t>
            </a:r>
            <a:r>
              <a:rPr lang="tr-TR" sz="1800" dirty="0" err="1">
                <a:ea typeface="+mn-lt"/>
                <a:cs typeface="+mn-lt"/>
              </a:rPr>
              <a:t>approval</a:t>
            </a:r>
            <a:r>
              <a:rPr lang="tr-TR" sz="1800" dirty="0">
                <a:ea typeface="+mn-lt"/>
                <a:cs typeface="+mn-lt"/>
              </a:rPr>
              <a:t> </a:t>
            </a:r>
            <a:r>
              <a:rPr lang="tr-TR" sz="1800" dirty="0" err="1">
                <a:ea typeface="+mn-lt"/>
                <a:cs typeface="+mn-lt"/>
              </a:rPr>
              <a:t>therefore</a:t>
            </a:r>
            <a:r>
              <a:rPr lang="tr-TR" sz="1800" dirty="0">
                <a:ea typeface="+mn-lt"/>
                <a:cs typeface="+mn-lt"/>
              </a:rPr>
              <a:t> </a:t>
            </a:r>
            <a:r>
              <a:rPr lang="tr-TR" sz="1800" dirty="0" err="1">
                <a:ea typeface="+mn-lt"/>
                <a:cs typeface="+mn-lt"/>
              </a:rPr>
              <a:t>prevent</a:t>
            </a:r>
            <a:r>
              <a:rPr lang="tr-TR" sz="1800" dirty="0">
                <a:ea typeface="+mn-lt"/>
                <a:cs typeface="+mn-lt"/>
              </a:rPr>
              <a:t> </a:t>
            </a:r>
            <a:r>
              <a:rPr lang="tr-TR" sz="1800" dirty="0" err="1">
                <a:ea typeface="+mn-lt"/>
                <a:cs typeface="+mn-lt"/>
              </a:rPr>
              <a:t>automation</a:t>
            </a:r>
            <a:r>
              <a:rPr lang="tr-TR" sz="1800" dirty="0">
                <a:ea typeface="+mn-lt"/>
                <a:cs typeface="+mn-lt"/>
              </a:rPr>
              <a:t> in </a:t>
            </a:r>
            <a:r>
              <a:rPr lang="tr-TR" sz="1800" dirty="0" err="1">
                <a:ea typeface="+mn-lt"/>
                <a:cs typeface="+mn-lt"/>
              </a:rPr>
              <a:t>every</a:t>
            </a:r>
            <a:r>
              <a:rPr lang="tr-TR" sz="1800" dirty="0">
                <a:ea typeface="+mn-lt"/>
                <a:cs typeface="+mn-lt"/>
              </a:rPr>
              <a:t> </a:t>
            </a:r>
            <a:r>
              <a:rPr lang="tr-TR" sz="1800" dirty="0" err="1">
                <a:ea typeface="+mn-lt"/>
                <a:cs typeface="+mn-lt"/>
              </a:rPr>
              <a:t>research</a:t>
            </a:r>
            <a:r>
              <a:rPr lang="tr-TR" sz="1800" dirty="0">
                <a:ea typeface="+mn-lt"/>
                <a:cs typeface="+mn-lt"/>
              </a:rPr>
              <a:t>, </a:t>
            </a:r>
            <a:r>
              <a:rPr lang="tr-TR" sz="1800" dirty="0" err="1">
                <a:ea typeface="+mn-lt"/>
                <a:cs typeface="+mn-lt"/>
              </a:rPr>
              <a:t>such</a:t>
            </a:r>
            <a:r>
              <a:rPr lang="tr-TR" sz="1800" dirty="0">
                <a:ea typeface="+mn-lt"/>
                <a:cs typeface="+mn-lt"/>
              </a:rPr>
              <a:t> as </a:t>
            </a:r>
            <a:r>
              <a:rPr lang="tr-TR" sz="1800" dirty="0" err="1">
                <a:ea typeface="+mn-lt"/>
                <a:cs typeface="+mn-lt"/>
              </a:rPr>
              <a:t>registration</a:t>
            </a:r>
            <a:r>
              <a:rPr lang="tr-TR" sz="1800" dirty="0">
                <a:ea typeface="+mn-lt"/>
                <a:cs typeface="+mn-lt"/>
              </a:rPr>
              <a:t> </a:t>
            </a:r>
            <a:r>
              <a:rPr lang="tr-TR" sz="1800" dirty="0" err="1">
                <a:ea typeface="+mn-lt"/>
                <a:cs typeface="+mn-lt"/>
              </a:rPr>
              <a:t>verification</a:t>
            </a:r>
            <a:r>
              <a:rPr lang="tr-TR" sz="1800" dirty="0">
                <a:ea typeface="+mn-lt"/>
                <a:cs typeface="+mn-lt"/>
              </a:rPr>
              <a:t> </a:t>
            </a:r>
            <a:r>
              <a:rPr lang="tr-TR" sz="1800" dirty="0" err="1">
                <a:ea typeface="+mn-lt"/>
                <a:cs typeface="+mn-lt"/>
              </a:rPr>
              <a:t>processes</a:t>
            </a:r>
            <a:r>
              <a:rPr lang="tr-TR" sz="1800" dirty="0">
                <a:ea typeface="+mn-lt"/>
                <a:cs typeface="+mn-lt"/>
              </a:rPr>
              <a:t>, can be </a:t>
            </a:r>
            <a:r>
              <a:rPr lang="tr-TR" sz="1800" dirty="0" err="1">
                <a:ea typeface="+mn-lt"/>
                <a:cs typeface="+mn-lt"/>
              </a:rPr>
              <a:t>solved</a:t>
            </a:r>
            <a:r>
              <a:rPr lang="tr-TR" sz="1800" dirty="0">
                <a:ea typeface="+mn-lt"/>
                <a:cs typeface="+mn-lt"/>
              </a:rPr>
              <a:t> </a:t>
            </a:r>
            <a:r>
              <a:rPr lang="tr-TR" sz="1800" dirty="0" err="1">
                <a:ea typeface="+mn-lt"/>
                <a:cs typeface="+mn-lt"/>
              </a:rPr>
              <a:t>with</a:t>
            </a:r>
            <a:r>
              <a:rPr lang="tr-TR" sz="1800" dirty="0">
                <a:ea typeface="+mn-lt"/>
                <a:cs typeface="+mn-lt"/>
              </a:rPr>
              <a:t> </a:t>
            </a:r>
            <a:r>
              <a:rPr lang="tr-TR" sz="1800" dirty="0" err="1">
                <a:ea typeface="+mn-lt"/>
                <a:cs typeface="+mn-lt"/>
              </a:rPr>
              <a:t>the</a:t>
            </a:r>
            <a:r>
              <a:rPr lang="tr-TR" sz="1800" dirty="0">
                <a:ea typeface="+mn-lt"/>
                <a:cs typeface="+mn-lt"/>
              </a:rPr>
              <a:t> </a:t>
            </a:r>
            <a:r>
              <a:rPr lang="tr-TR" sz="1800" dirty="0" err="1">
                <a:ea typeface="+mn-lt"/>
                <a:cs typeface="+mn-lt"/>
              </a:rPr>
              <a:t>Endnote</a:t>
            </a:r>
            <a:r>
              <a:rPr lang="tr-TR" sz="1800" dirty="0">
                <a:ea typeface="+mn-lt"/>
                <a:cs typeface="+mn-lt"/>
              </a:rPr>
              <a:t> </a:t>
            </a:r>
            <a:r>
              <a:rPr lang="tr-TR" sz="1800" dirty="0" err="1">
                <a:ea typeface="+mn-lt"/>
                <a:cs typeface="+mn-lt"/>
              </a:rPr>
              <a:t>Click</a:t>
            </a:r>
            <a:r>
              <a:rPr lang="tr-TR" sz="1800" dirty="0">
                <a:ea typeface="+mn-lt"/>
                <a:cs typeface="+mn-lt"/>
              </a:rPr>
              <a:t> </a:t>
            </a:r>
            <a:r>
              <a:rPr lang="tr-TR" sz="1800" dirty="0" err="1">
                <a:ea typeface="+mn-lt"/>
                <a:cs typeface="+mn-lt"/>
              </a:rPr>
              <a:t>application</a:t>
            </a:r>
            <a:r>
              <a:rPr lang="tr-TR" sz="1800" dirty="0">
                <a:ea typeface="+mn-lt"/>
                <a:cs typeface="+mn-lt"/>
              </a:rPr>
              <a:t> as it </a:t>
            </a:r>
            <a:r>
              <a:rPr lang="tr-TR" sz="1800" dirty="0" err="1">
                <a:ea typeface="+mn-lt"/>
                <a:cs typeface="+mn-lt"/>
              </a:rPr>
              <a:t>will</a:t>
            </a:r>
            <a:r>
              <a:rPr lang="tr-TR" sz="1800" dirty="0">
                <a:ea typeface="+mn-lt"/>
                <a:cs typeface="+mn-lt"/>
              </a:rPr>
              <a:t> </a:t>
            </a:r>
            <a:r>
              <a:rPr lang="tr-TR" sz="1800" dirty="0" err="1">
                <a:ea typeface="+mn-lt"/>
                <a:cs typeface="+mn-lt"/>
              </a:rPr>
              <a:t>only</a:t>
            </a:r>
            <a:r>
              <a:rPr lang="tr-TR" sz="1800" dirty="0">
                <a:ea typeface="+mn-lt"/>
                <a:cs typeface="+mn-lt"/>
              </a:rPr>
              <a:t> be done at </a:t>
            </a:r>
            <a:r>
              <a:rPr lang="tr-TR" sz="1800" dirty="0" err="1">
                <a:ea typeface="+mn-lt"/>
                <a:cs typeface="+mn-lt"/>
              </a:rPr>
              <a:t>the</a:t>
            </a:r>
            <a:r>
              <a:rPr lang="tr-TR" sz="1800" dirty="0">
                <a:ea typeface="+mn-lt"/>
                <a:cs typeface="+mn-lt"/>
              </a:rPr>
              <a:t> login </a:t>
            </a:r>
            <a:r>
              <a:rPr lang="tr-TR" sz="1800" dirty="0" err="1">
                <a:ea typeface="+mn-lt"/>
                <a:cs typeface="+mn-lt"/>
              </a:rPr>
              <a:t>stage</a:t>
            </a:r>
            <a:r>
              <a:rPr lang="tr-TR" sz="1800" dirty="0">
                <a:ea typeface="+mn-lt"/>
                <a:cs typeface="+mn-lt"/>
              </a:rPr>
              <a:t>.</a:t>
            </a:r>
            <a:endParaRPr lang="tr-TR" sz="1800" dirty="0"/>
          </a:p>
          <a:p>
            <a:pPr marL="285750" indent="-285750">
              <a:buChar char="•"/>
            </a:pPr>
            <a:endParaRPr lang="tr-TR" sz="1600" dirty="0"/>
          </a:p>
          <a:p>
            <a:pPr marL="285750" indent="-285750">
              <a:buChar char="•"/>
            </a:pPr>
            <a:endParaRPr lang="tr-TR" sz="1600" dirty="0"/>
          </a:p>
          <a:p>
            <a:pPr marL="285750" indent="-285750">
              <a:buChar char="•"/>
            </a:pPr>
            <a:endParaRPr lang="tr-TR" sz="1600" dirty="0"/>
          </a:p>
          <a:p>
            <a:pPr marL="285750" indent="-285750">
              <a:buChar char="•"/>
            </a:pPr>
            <a:endParaRPr lang="tr-TR" sz="1600" dirty="0"/>
          </a:p>
        </p:txBody>
      </p:sp>
      <p:sp>
        <p:nvSpPr>
          <p:cNvPr id="4" name="Metin Yer Tutucusu 3">
            <a:extLst>
              <a:ext uri="{FF2B5EF4-FFF2-40B4-BE49-F238E27FC236}">
                <a16:creationId xmlns:a16="http://schemas.microsoft.com/office/drawing/2014/main" id="{0F0B1500-F5B7-6F8E-D851-8985F97ECB51}"/>
              </a:ext>
            </a:extLst>
          </p:cNvPr>
          <p:cNvSpPr>
            <a:spLocks noGrp="1"/>
          </p:cNvSpPr>
          <p:nvPr>
            <p:ph type="body" sz="quarter" idx="14"/>
          </p:nvPr>
        </p:nvSpPr>
        <p:spPr>
          <a:xfrm>
            <a:off x="5218522" y="1033549"/>
            <a:ext cx="6777642" cy="1000760"/>
          </a:xfrm>
        </p:spPr>
        <p:txBody>
          <a:bodyPr vert="horz" lIns="91440" tIns="45720" rIns="91440" bIns="45720" rtlCol="0" anchor="t">
            <a:noAutofit/>
          </a:bodyPr>
          <a:lstStyle/>
          <a:p>
            <a:r>
              <a:rPr lang="tr-TR" sz="2800" dirty="0" err="1">
                <a:solidFill>
                  <a:schemeClr val="tx1"/>
                </a:solidFill>
                <a:cs typeface="Posterama"/>
              </a:rPr>
              <a:t>Endnote</a:t>
            </a:r>
            <a:r>
              <a:rPr lang="tr-TR" sz="2800" dirty="0">
                <a:solidFill>
                  <a:schemeClr val="tx1"/>
                </a:solidFill>
                <a:cs typeface="Posterama"/>
              </a:rPr>
              <a:t> </a:t>
            </a:r>
            <a:r>
              <a:rPr lang="tr-TR" sz="2800" dirty="0" err="1">
                <a:solidFill>
                  <a:schemeClr val="tx1"/>
                </a:solidFill>
                <a:cs typeface="Posterama"/>
              </a:rPr>
              <a:t>Click</a:t>
            </a:r>
            <a:r>
              <a:rPr lang="tr-TR" sz="2800" dirty="0">
                <a:solidFill>
                  <a:schemeClr val="tx1"/>
                </a:solidFill>
                <a:cs typeface="Posterama"/>
              </a:rPr>
              <a:t> as an </a:t>
            </a:r>
            <a:r>
              <a:rPr lang="tr-TR" sz="2800" dirty="0" err="1">
                <a:solidFill>
                  <a:schemeClr val="tx1"/>
                </a:solidFill>
                <a:cs typeface="Posterama"/>
              </a:rPr>
              <a:t>Alternative</a:t>
            </a:r>
            <a:r>
              <a:rPr lang="tr-TR" sz="2800" dirty="0">
                <a:solidFill>
                  <a:schemeClr val="tx1"/>
                </a:solidFill>
                <a:cs typeface="Posterama"/>
              </a:rPr>
              <a:t> Solution</a:t>
            </a:r>
          </a:p>
        </p:txBody>
      </p:sp>
    </p:spTree>
    <p:extLst>
      <p:ext uri="{BB962C8B-B14F-4D97-AF65-F5344CB8AC3E}">
        <p14:creationId xmlns:p14="http://schemas.microsoft.com/office/powerpoint/2010/main" val="1726873879"/>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{EE9305BD-AD20-4F16-A65D-6B88D3A02D72}tf16411248_win32</Template>
  <TotalTime>54</TotalTime>
  <Words>1014</Words>
  <Application>Microsoft Office PowerPoint</Application>
  <PresentationFormat>Geniş ekran</PresentationFormat>
  <Paragraphs>262</Paragraphs>
  <Slides>23</Slides>
  <Notes>3</Notes>
  <HiddenSlides>0</HiddenSlides>
  <MMClips>0</MMClips>
  <ScaleCrop>false</ScaleCrop>
  <HeadingPairs>
    <vt:vector size="4" baseType="variant">
      <vt:variant>
        <vt:lpstr>Tema</vt:lpstr>
      </vt:variant>
      <vt:variant>
        <vt:i4>1</vt:i4>
      </vt:variant>
      <vt:variant>
        <vt:lpstr>Slayt Başlıkları</vt:lpstr>
      </vt:variant>
      <vt:variant>
        <vt:i4>23</vt:i4>
      </vt:variant>
    </vt:vector>
  </HeadingPairs>
  <TitlesOfParts>
    <vt:vector size="24" baseType="lpstr">
      <vt:lpstr>Office Theme</vt:lpstr>
      <vt:lpstr>Circuits and Systems Performance Benchmarking using Machıne learnıng</vt:lpstr>
      <vt:lpstr>Problem</vt:lpstr>
      <vt:lpstr>PROBLEM</vt:lpstr>
      <vt:lpstr>SOLUTION</vt:lpstr>
      <vt:lpstr>Steps</vt:lpstr>
      <vt:lpstr>pLAN</vt:lpstr>
      <vt:lpstr>Paper collectıon</vt:lpstr>
      <vt:lpstr>Paper Collectıon</vt:lpstr>
      <vt:lpstr>PowerPoint Sunusu</vt:lpstr>
      <vt:lpstr>What is Next?</vt:lpstr>
      <vt:lpstr>PAPER FORMATIZATION</vt:lpstr>
      <vt:lpstr>Converting PDfs to workable formats         </vt:lpstr>
      <vt:lpstr>CONVERSION METHODS</vt:lpstr>
      <vt:lpstr>Online PDF Conversion Service - HiPDF</vt:lpstr>
      <vt:lpstr>PDF Conversion Library - Pdfplumber</vt:lpstr>
      <vt:lpstr>PDFX (XML)</vt:lpstr>
      <vt:lpstr>PowerPoint Sunusu</vt:lpstr>
      <vt:lpstr>PowerPoint Sunusu</vt:lpstr>
      <vt:lpstr>Chat gpt-3</vt:lpstr>
      <vt:lpstr>First Trials of information extraction using Chat gpt-3</vt:lpstr>
      <vt:lpstr>PowerPoint Sunusu</vt:lpstr>
      <vt:lpstr>Conclusıons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Circuits and Systems Performance Benchmarking using Machıne learnıng</dc:title>
  <dc:creator>deniz batu</dc:creator>
  <cp:lastModifiedBy>deniz batu</cp:lastModifiedBy>
  <cp:revision>530</cp:revision>
  <dcterms:created xsi:type="dcterms:W3CDTF">2022-12-28T20:30:59Z</dcterms:created>
  <dcterms:modified xsi:type="dcterms:W3CDTF">2023-01-06T19:12:11Z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